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8" r:id="rId2"/>
    <p:sldId id="281" r:id="rId3"/>
    <p:sldId id="267" r:id="rId4"/>
    <p:sldId id="293" r:id="rId5"/>
    <p:sldId id="292" r:id="rId6"/>
    <p:sldId id="295" r:id="rId7"/>
    <p:sldId id="296" r:id="rId8"/>
    <p:sldId id="297" r:id="rId9"/>
    <p:sldId id="294" r:id="rId10"/>
    <p:sldId id="284" r:id="rId11"/>
    <p:sldId id="300" r:id="rId12"/>
    <p:sldId id="299" r:id="rId13"/>
    <p:sldId id="29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rick NG" initials="DN" lastIdx="2" clrIdx="0">
    <p:extLst>
      <p:ext uri="{19B8F6BF-5375-455C-9EA6-DF929625EA0E}">
        <p15:presenceInfo xmlns:p15="http://schemas.microsoft.com/office/powerpoint/2012/main" userId="Derrick 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66727" autoAdjust="0"/>
  </p:normalViewPr>
  <p:slideViewPr>
    <p:cSldViewPr snapToGrid="0">
      <p:cViewPr varScale="1">
        <p:scale>
          <a:sx n="73" d="100"/>
          <a:sy n="73" d="100"/>
        </p:scale>
        <p:origin x="2634" y="66"/>
      </p:cViewPr>
      <p:guideLst>
        <p:guide orient="horz" pos="2160"/>
        <p:guide pos="2880"/>
      </p:guideLst>
    </p:cSldViewPr>
  </p:slideViewPr>
  <p:notesTextViewPr>
    <p:cViewPr>
      <p:scale>
        <a:sx n="3" d="2"/>
        <a:sy n="3" d="2"/>
      </p:scale>
      <p:origin x="0" y="0"/>
    </p:cViewPr>
  </p:notesTextViewPr>
  <p:notesViewPr>
    <p:cSldViewPr snapToGrid="0">
      <p:cViewPr varScale="1">
        <p:scale>
          <a:sx n="57" d="100"/>
          <a:sy n="57" d="100"/>
        </p:scale>
        <p:origin x="24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34A8C4-D79B-4AD2-A818-804AE4A1821C}" type="datetime2">
              <a:rPr lang="zh-TW" altLang="en-US" smtClean="0">
                <a:latin typeface="微軟正黑體" panose="020B0604030504040204" pitchFamily="34" charset="-120"/>
                <a:ea typeface="微軟正黑體" panose="020B0604030504040204" pitchFamily="34" charset="-120"/>
              </a:rPr>
              <a:t>2020年7月2日</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en-US" altLang="zh-TW" smtClean="0">
                <a:latin typeface="微軟正黑體" panose="020B0604030504040204" pitchFamily="34" charset="-120"/>
                <a:ea typeface="微軟正黑體" panose="020B0604030504040204" pitchFamily="34" charset="-120"/>
              </a:rPr>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5432A542-741B-492A-B01C-022BEC36B85A}" type="datetime2">
              <a:rPr lang="zh-TW" altLang="en-US" smtClean="0"/>
              <a:pPr/>
              <a:t>2020年7月2日</a:t>
            </a:fld>
            <a:endParaRPr lang="zh-TW" altLang="en-US" dirty="0"/>
          </a:p>
        </p:txBody>
      </p:sp>
      <p:sp>
        <p:nvSpPr>
          <p:cNvPr id="4" name="投影片影像預留位置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77542409-6A04-4DC6-AC3A-D3758287A8F2}" type="slidenum">
              <a:rPr lang="en-US" altLang="zh-TW" noProof="0" smtClean="0"/>
              <a:pPr/>
              <a:t>‹#›</a:t>
            </a:fld>
            <a:endParaRPr lang="zh-TW" altLang="en-US"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a:xfrm>
            <a:off x="1371600" y="1143000"/>
            <a:ext cx="4114800" cy="3086100"/>
          </a:xfrm>
        </p:spPr>
      </p:sp>
      <p:sp>
        <p:nvSpPr>
          <p:cNvPr id="3" name="備忘稿預留位置 2"/>
          <p:cNvSpPr>
            <a:spLocks noGrp="1"/>
          </p:cNvSpPr>
          <p:nvPr>
            <p:ph type="body" idx="1"/>
          </p:nvPr>
        </p:nvSpPr>
        <p:spPr/>
        <p:txBody>
          <a:bodyPr rtlCol="0"/>
          <a:lstStyle/>
          <a:p>
            <a:pPr rtl="0"/>
            <a:endParaRPr lang="zh-TW" altLang="en-US" noProof="0" dirty="0">
              <a:latin typeface="微軟正黑體" panose="020B0604030504040204" pitchFamily="34" charset="-120"/>
              <a:ea typeface="微軟正黑體" panose="020B0604030504040204" pitchFamily="34" charset="-120"/>
            </a:endParaRPr>
          </a:p>
        </p:txBody>
      </p:sp>
      <p:sp>
        <p:nvSpPr>
          <p:cNvPr id="4" name="投影片編號預留位置 3"/>
          <p:cNvSpPr>
            <a:spLocks noGrp="1"/>
          </p:cNvSpPr>
          <p:nvPr>
            <p:ph type="sldNum" sz="quarter" idx="10"/>
          </p:nvPr>
        </p:nvSpPr>
        <p:spPr/>
        <p:txBody>
          <a:bodyPr rtlCol="0"/>
          <a:lstStyle/>
          <a:p>
            <a:pPr rtl="0"/>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資料來源：香港特別行政區政府新聞公報</a:t>
            </a:r>
            <a:r>
              <a:rPr lang="en-US" altLang="zh-TW" dirty="0"/>
              <a:t>(2020</a:t>
            </a:r>
            <a:r>
              <a:rPr lang="zh-TW" altLang="en-US" dirty="0"/>
              <a:t>年</a:t>
            </a:r>
            <a:r>
              <a:rPr lang="en-US" altLang="zh-TW" dirty="0"/>
              <a:t>3</a:t>
            </a:r>
            <a:r>
              <a:rPr lang="zh-TW" altLang="en-US" dirty="0"/>
              <a:t>月</a:t>
            </a:r>
            <a:r>
              <a:rPr lang="en-US" altLang="zh-TW" dirty="0"/>
              <a:t>30</a:t>
            </a:r>
            <a:r>
              <a:rPr lang="zh-TW" altLang="en-US" dirty="0"/>
              <a:t>日</a:t>
            </a:r>
            <a:r>
              <a:rPr lang="en-US" altLang="zh-TW" dirty="0"/>
              <a:t>)</a:t>
            </a:r>
            <a:endParaRPr lang="en-US" altLang="zh-HK" dirty="0"/>
          </a:p>
          <a:p>
            <a:r>
              <a:rPr lang="en-US" altLang="zh-HK" dirty="0"/>
              <a:t>https://www.info.gov.hk/gia/general/202003/30/P2020033000544.htm</a:t>
            </a:r>
          </a:p>
          <a:p>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12</a:t>
            </a:fld>
            <a:endParaRPr lang="zh-TW" altLang="en-US" noProof="0" dirty="0"/>
          </a:p>
        </p:txBody>
      </p:sp>
    </p:spTree>
    <p:extLst>
      <p:ext uri="{BB962C8B-B14F-4D97-AF65-F5344CB8AC3E}">
        <p14:creationId xmlns:p14="http://schemas.microsoft.com/office/powerpoint/2010/main" val="9065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資料來源：衛生防護中心海報</a:t>
            </a:r>
            <a:r>
              <a:rPr lang="en-US" altLang="zh-TW" dirty="0"/>
              <a:t>《</a:t>
            </a:r>
            <a:r>
              <a:rPr lang="zh-TW" altLang="en-US" dirty="0"/>
              <a:t>同心抗疫 </a:t>
            </a:r>
            <a:r>
              <a:rPr lang="en-US" altLang="zh-TW" dirty="0"/>
              <a:t>- </a:t>
            </a:r>
            <a:r>
              <a:rPr lang="zh-TW" altLang="en-US" dirty="0"/>
              <a:t>減少社交接觸</a:t>
            </a:r>
            <a:r>
              <a:rPr lang="en-US" altLang="zh-TW" dirty="0"/>
              <a:t>》https://www.chp.gov.hk/files/pdf/reduce_social_contact_to_protect_yourself_and_others.pdf</a:t>
            </a:r>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13</a:t>
            </a:fld>
            <a:endParaRPr lang="zh-TW" altLang="en-US" noProof="0" dirty="0"/>
          </a:p>
        </p:txBody>
      </p:sp>
    </p:spTree>
    <p:extLst>
      <p:ext uri="{BB962C8B-B14F-4D97-AF65-F5344CB8AC3E}">
        <p14:creationId xmlns:p14="http://schemas.microsoft.com/office/powerpoint/2010/main" val="394850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77542409-6A04-4DC6-AC3A-D3758287A8F2}" type="slidenum">
              <a:rPr lang="en-US" altLang="zh-TW" noProof="0" smtClean="0"/>
              <a:pPr/>
              <a:t>2</a:t>
            </a:fld>
            <a:endParaRPr lang="zh-TW" altLang="en-US" noProof="0" dirty="0"/>
          </a:p>
        </p:txBody>
      </p:sp>
    </p:spTree>
    <p:extLst>
      <p:ext uri="{BB962C8B-B14F-4D97-AF65-F5344CB8AC3E}">
        <p14:creationId xmlns:p14="http://schemas.microsoft.com/office/powerpoint/2010/main" val="3742852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8322CDD-9D6C-4F63-9EC2-648226624108}" type="slidenum">
              <a:rPr lang="en-US" altLang="zh-TW" smtClean="0"/>
              <a:pPr/>
              <a:t>3</a:t>
            </a:fld>
            <a:endParaRPr lang="zh-TW" altLang="en-US" dirty="0"/>
          </a:p>
        </p:txBody>
      </p:sp>
    </p:spTree>
    <p:extLst>
      <p:ext uri="{BB962C8B-B14F-4D97-AF65-F5344CB8AC3E}">
        <p14:creationId xmlns:p14="http://schemas.microsoft.com/office/powerpoint/2010/main" val="416423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8322CDD-9D6C-4F63-9EC2-648226624108}" type="slidenum">
              <a:rPr lang="en-US" altLang="zh-TW" smtClean="0"/>
              <a:pPr/>
              <a:t>4</a:t>
            </a:fld>
            <a:endParaRPr lang="zh-TW" altLang="en-US" dirty="0"/>
          </a:p>
        </p:txBody>
      </p:sp>
    </p:spTree>
    <p:extLst>
      <p:ext uri="{BB962C8B-B14F-4D97-AF65-F5344CB8AC3E}">
        <p14:creationId xmlns:p14="http://schemas.microsoft.com/office/powerpoint/2010/main" val="335114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點擊圖片以觀看政府新聞</a:t>
            </a:r>
            <a:r>
              <a:rPr lang="en-US" altLang="zh-TW" dirty="0"/>
              <a:t>《</a:t>
            </a:r>
            <a:r>
              <a:rPr lang="zh-TW" altLang="en-US" dirty="0"/>
              <a:t>海外抵港人士須戴監察手帶</a:t>
            </a:r>
            <a:r>
              <a:rPr lang="en-US" altLang="zh-TW" dirty="0"/>
              <a:t>》</a:t>
            </a:r>
            <a:r>
              <a:rPr lang="zh-TW" altLang="en-US" dirty="0"/>
              <a:t>，片長</a:t>
            </a:r>
            <a:r>
              <a:rPr lang="en-US" altLang="zh-TW" dirty="0"/>
              <a:t>1</a:t>
            </a:r>
            <a:r>
              <a:rPr lang="zh-TW" altLang="en-US" dirty="0"/>
              <a:t>分</a:t>
            </a:r>
            <a:r>
              <a:rPr lang="en-US" altLang="zh-TW" dirty="0"/>
              <a:t>39</a:t>
            </a:r>
            <a:r>
              <a:rPr lang="zh-TW" altLang="en-US" dirty="0"/>
              <a:t>秒。</a:t>
            </a:r>
            <a:r>
              <a:rPr lang="en-US" altLang="zh-TW" dirty="0"/>
              <a:t>(</a:t>
            </a:r>
            <a:r>
              <a:rPr lang="zh-TW" altLang="en-US" dirty="0"/>
              <a:t>資料來源：政府新聞網</a:t>
            </a:r>
            <a:r>
              <a:rPr lang="en-US" altLang="zh-TW" dirty="0"/>
              <a:t>)</a:t>
            </a:r>
            <a:endParaRPr lang="zh-TW" altLang="en-US" dirty="0"/>
          </a:p>
          <a:p>
            <a:r>
              <a:rPr lang="zh-TW" altLang="en-US" dirty="0"/>
              <a:t>教師播放新聞片段，向學生介紹政府在</a:t>
            </a:r>
            <a:r>
              <a:rPr lang="en-US" altLang="zh-TW" dirty="0"/>
              <a:t>2020</a:t>
            </a:r>
            <a:r>
              <a:rPr lang="zh-TW" altLang="en-US" dirty="0"/>
              <a:t>年</a:t>
            </a:r>
            <a:r>
              <a:rPr lang="en-US" altLang="zh-TW" dirty="0"/>
              <a:t>3</a:t>
            </a:r>
            <a:r>
              <a:rPr lang="zh-TW" altLang="en-US" dirty="0"/>
              <a:t>月運用手帶配合手機應用程式，以監察接受檢疫人士是否遵守檢疫令，並藉此背景資料引入課題。</a:t>
            </a:r>
            <a:endParaRPr lang="en-US" altLang="zh-TW" dirty="0"/>
          </a:p>
          <a:p>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5</a:t>
            </a:fld>
            <a:endParaRPr lang="zh-TW" altLang="en-US" noProof="0" dirty="0"/>
          </a:p>
        </p:txBody>
      </p:sp>
    </p:spTree>
    <p:extLst>
      <p:ext uri="{BB962C8B-B14F-4D97-AF65-F5344CB8AC3E}">
        <p14:creationId xmlns:p14="http://schemas.microsoft.com/office/powerpoint/2010/main" val="389583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68322CDD-9D6C-4F63-9EC2-648226624108}" type="slidenum">
              <a:rPr lang="en-US" altLang="zh-TW" smtClean="0"/>
              <a:pPr/>
              <a:t>6</a:t>
            </a:fld>
            <a:endParaRPr lang="zh-TW" altLang="en-US" dirty="0"/>
          </a:p>
        </p:txBody>
      </p:sp>
    </p:spTree>
    <p:extLst>
      <p:ext uri="{BB962C8B-B14F-4D97-AF65-F5344CB8AC3E}">
        <p14:creationId xmlns:p14="http://schemas.microsoft.com/office/powerpoint/2010/main" val="423179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點擊圖片以觀看</a:t>
            </a:r>
            <a:r>
              <a:rPr lang="en-US" altLang="zh-TW" dirty="0"/>
              <a:t>《</a:t>
            </a:r>
            <a:r>
              <a:rPr lang="zh-TW" altLang="en-US" dirty="0"/>
              <a:t>警訊</a:t>
            </a:r>
            <a:r>
              <a:rPr lang="en-US" altLang="zh-TW" dirty="0"/>
              <a:t>》</a:t>
            </a:r>
            <a:r>
              <a:rPr lang="zh-TW" altLang="en-US" dirty="0"/>
              <a:t>專題</a:t>
            </a:r>
            <a:r>
              <a:rPr lang="en-US" altLang="zh-TW" dirty="0"/>
              <a:t>— </a:t>
            </a:r>
            <a:r>
              <a:rPr lang="zh-TW" altLang="en-US" dirty="0"/>
              <a:t>違反檢疫令</a:t>
            </a:r>
            <a:r>
              <a:rPr lang="en-US" altLang="zh-TW" dirty="0"/>
              <a:t> (</a:t>
            </a:r>
            <a:r>
              <a:rPr lang="zh-TW" altLang="en-US" dirty="0"/>
              <a:t>資料來源：政府新聞網</a:t>
            </a:r>
            <a:r>
              <a:rPr lang="en-US" altLang="zh-TW" dirty="0"/>
              <a:t>)</a:t>
            </a:r>
          </a:p>
          <a:p>
            <a:r>
              <a:rPr lang="zh-TW" altLang="en-US" dirty="0"/>
              <a:t>教師播放短片至</a:t>
            </a:r>
            <a:r>
              <a:rPr lang="en-US" altLang="zh-TW" dirty="0"/>
              <a:t>10</a:t>
            </a:r>
            <a:r>
              <a:rPr lang="zh-TW" altLang="en-US" dirty="0"/>
              <a:t>分</a:t>
            </a:r>
            <a:r>
              <a:rPr lang="en-US" altLang="zh-TW" dirty="0"/>
              <a:t>43</a:t>
            </a:r>
            <a:r>
              <a:rPr lang="zh-TW" altLang="en-US" dirty="0"/>
              <a:t>秒止，然後向學生介紹強制家居檢疫的背景資料，以及政府曾在</a:t>
            </a:r>
            <a:r>
              <a:rPr lang="en-US" altLang="zh-TW" dirty="0"/>
              <a:t>2020</a:t>
            </a:r>
            <a:r>
              <a:rPr lang="zh-TW" altLang="en-US" dirty="0"/>
              <a:t>年</a:t>
            </a:r>
            <a:r>
              <a:rPr lang="en-US" altLang="zh-TW" dirty="0"/>
              <a:t>3</a:t>
            </a:r>
            <a:r>
              <a:rPr lang="zh-TW" altLang="en-US" dirty="0"/>
              <a:t>月利用手帶監察受檢疫人士是否遵守檢疫令，並藉此引入課題。</a:t>
            </a:r>
          </a:p>
          <a:p>
            <a:r>
              <a:rPr lang="en-US" altLang="zh-HK" dirty="0"/>
              <a:t>25/03/2020</a:t>
            </a:r>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7</a:t>
            </a:fld>
            <a:endParaRPr lang="zh-TW" altLang="en-US" noProof="0" dirty="0"/>
          </a:p>
        </p:txBody>
      </p:sp>
    </p:spTree>
    <p:extLst>
      <p:ext uri="{BB962C8B-B14F-4D97-AF65-F5344CB8AC3E}">
        <p14:creationId xmlns:p14="http://schemas.microsoft.com/office/powerpoint/2010/main" val="124005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教師可將學生分為</a:t>
            </a:r>
            <a:r>
              <a:rPr lang="en-US" altLang="zh-TW" dirty="0"/>
              <a:t>3-4</a:t>
            </a:r>
            <a:r>
              <a:rPr lang="zh-TW" altLang="en-US" dirty="0"/>
              <a:t>人一組</a:t>
            </a:r>
            <a:r>
              <a:rPr lang="en-US" altLang="zh-TW" dirty="0">
                <a:latin typeface="PMingLiU" panose="02020500000000000000" pitchFamily="18" charset="-120"/>
                <a:ea typeface="PMingLiU" panose="02020500000000000000" pitchFamily="18" charset="-120"/>
              </a:rPr>
              <a:t>，</a:t>
            </a:r>
            <a:r>
              <a:rPr lang="zh-TW" altLang="en-US" dirty="0"/>
              <a:t>進行討論反</a:t>
            </a:r>
            <a:r>
              <a:rPr lang="zh-TW" altLang="en-US" dirty="0" smtClean="0"/>
              <a:t>思</a:t>
            </a:r>
            <a:r>
              <a:rPr lang="zh-TW" altLang="en-US" dirty="0" smtClean="0">
                <a:latin typeface="PMingLiU" panose="02020500000000000000" pitchFamily="18" charset="-120"/>
                <a:ea typeface="PMingLiU" panose="02020500000000000000" pitchFamily="18" charset="-120"/>
              </a:rPr>
              <a:t>。</a:t>
            </a:r>
            <a:r>
              <a:rPr lang="zh-TW" altLang="en-US" dirty="0"/>
              <a:t>完成後教師請學生自由分享意見</a:t>
            </a:r>
            <a:r>
              <a:rPr lang="zh-TW" altLang="en-US" dirty="0">
                <a:latin typeface="PMingLiU" panose="02020500000000000000" pitchFamily="18" charset="-120"/>
                <a:ea typeface="PMingLiU" panose="02020500000000000000" pitchFamily="18" charset="-120"/>
              </a:rPr>
              <a:t>。</a:t>
            </a:r>
          </a:p>
          <a:p>
            <a:r>
              <a:rPr lang="en-US" altLang="zh-TW" dirty="0"/>
              <a:t>(</a:t>
            </a:r>
            <a:r>
              <a:rPr lang="zh-TW" altLang="en-US" dirty="0"/>
              <a:t>註：本教案設計問題適合第二至第四學習階段的學生，唯小學教師應留意小學生一般守法意識較中學生強，而且較難掌握道德兩難的處境分析，因此教師宜因應學生的發展階段和能力予以調適，只須對學生表達守法的回應予以肯定，無須刻意引入如何面對</a:t>
            </a:r>
            <a:r>
              <a:rPr lang="zh-TW" altLang="en-US" dirty="0" smtClean="0"/>
              <a:t>道德兩難的處境討論</a:t>
            </a:r>
            <a:r>
              <a:rPr lang="zh-TW" altLang="en-US" dirty="0"/>
              <a:t>。</a:t>
            </a:r>
            <a:r>
              <a:rPr lang="en-US" altLang="zh-TW" dirty="0" smtClean="0"/>
              <a:t>)</a:t>
            </a:r>
          </a:p>
          <a:p>
            <a:endParaRPr lang="en-US" altLang="zh-TW" dirty="0"/>
          </a:p>
          <a:p>
            <a:r>
              <a:rPr lang="zh-TW" altLang="en-US" dirty="0"/>
              <a:t>參考回應：</a:t>
            </a:r>
            <a:endParaRPr lang="en-US" altLang="zh-TW" dirty="0"/>
          </a:p>
          <a:p>
            <a:pPr marL="228600" indent="-228600">
              <a:buAutoNum type="arabicPeriod"/>
            </a:pPr>
            <a:r>
              <a:rPr lang="zh-TW" altLang="en-US" dirty="0"/>
              <a:t>因為接受</a:t>
            </a:r>
            <a:r>
              <a:rPr lang="en-US" altLang="zh-TW" dirty="0"/>
              <a:t>14</a:t>
            </a:r>
            <a:r>
              <a:rPr lang="zh-TW" altLang="en-US" dirty="0"/>
              <a:t>天強制家居檢疫人士不能離開指定處所，所以日常起居都會受影響，例如：預備每日三餐和購買日常用品都需要依賴別人代勞、生活單調乏味、覺得苦悶等。</a:t>
            </a:r>
            <a:endParaRPr lang="en-US" altLang="zh-TW" dirty="0"/>
          </a:p>
          <a:p>
            <a:pPr marL="228600" indent="-228600">
              <a:buAutoNum type="arabicPeriod"/>
            </a:pPr>
            <a:r>
              <a:rPr lang="zh-TW" altLang="en-US" dirty="0"/>
              <a:t>因為他覺得在家苦悶，又受不了快餐店美食和購物的誘惑，以為外出時間短不會被人發現，便以身試法。</a:t>
            </a:r>
            <a:endParaRPr lang="en-US" altLang="zh-TW" dirty="0"/>
          </a:p>
          <a:p>
            <a:pPr marL="228600" indent="-228600">
              <a:buAutoNum type="arabicPeriod"/>
            </a:pPr>
            <a:r>
              <a:rPr lang="zh-TW" altLang="en-US" dirty="0"/>
              <a:t>讓學生自由回應，邀請持不同意見的同學參與討論，營造熱烈討論的討論氣氛。</a:t>
            </a:r>
            <a:endParaRPr lang="en-US" altLang="zh-TW" dirty="0"/>
          </a:p>
          <a:p>
            <a:pPr marL="228600" indent="-228600">
              <a:buAutoNum type="arabicPeriod"/>
            </a:pPr>
            <a:r>
              <a:rPr lang="zh-TW" altLang="en-US" dirty="0"/>
              <a:t>預期大部分學生能提出不會嘗試外出的理由，例如：出於公眾利益或自身利益有機會傳播病毒、自覺必須遵守法律、不相信有方法絕對不會被人發現</a:t>
            </a:r>
            <a:r>
              <a:rPr lang="en-US" altLang="zh-TW" dirty="0"/>
              <a:t>(</a:t>
            </a:r>
            <a:r>
              <a:rPr lang="zh-TW" altLang="en-US" dirty="0"/>
              <a:t>天網恢恢</a:t>
            </a:r>
            <a:r>
              <a:rPr lang="en-US" altLang="zh-TW" dirty="0"/>
              <a:t>)</a:t>
            </a:r>
            <a:r>
              <a:rPr lang="zh-TW" altLang="en-US" dirty="0"/>
              <a:t>，萬一傳播病毒給別人</a:t>
            </a:r>
            <a:r>
              <a:rPr lang="en-US" altLang="zh-TW" dirty="0"/>
              <a:t>/</a:t>
            </a:r>
            <a:r>
              <a:rPr lang="zh-TW" altLang="en-US" dirty="0"/>
              <a:t>自己感染便會內疚和後悔、不能承擔法律後果</a:t>
            </a:r>
            <a:r>
              <a:rPr lang="en-US" altLang="zh-TW" dirty="0"/>
              <a:t>/</a:t>
            </a:r>
            <a:r>
              <a:rPr lang="zh-TW" altLang="en-US" dirty="0"/>
              <a:t>良心責備。  假如有少部分學生提出不會嘗試外出的理由，例如：相信自己帶病毒機會很微</a:t>
            </a:r>
            <a:r>
              <a:rPr lang="en-US" altLang="zh-TW" dirty="0"/>
              <a:t>/</a:t>
            </a:r>
            <a:r>
              <a:rPr lang="zh-TW" altLang="en-US" dirty="0"/>
              <a:t>會小心一點和別人保持距離就沒問題</a:t>
            </a:r>
            <a:r>
              <a:rPr lang="en-US" altLang="zh-TW" dirty="0"/>
              <a:t>(</a:t>
            </a:r>
            <a:r>
              <a:rPr lang="zh-TW" altLang="en-US" dirty="0"/>
              <a:t>不會傳染別人</a:t>
            </a:r>
            <a:r>
              <a:rPr lang="en-US" altLang="zh-TW" dirty="0"/>
              <a:t>)</a:t>
            </a:r>
            <a:r>
              <a:rPr lang="zh-TW" altLang="en-US" dirty="0"/>
              <a:t>、解決自己苦悶難耐</a:t>
            </a:r>
            <a:r>
              <a:rPr lang="en-US" altLang="zh-TW" dirty="0"/>
              <a:t>/</a:t>
            </a:r>
            <a:r>
              <a:rPr lang="zh-TW" altLang="en-US" dirty="0"/>
              <a:t>個人要耐更為重要、既然</a:t>
            </a:r>
            <a:r>
              <a:rPr lang="zh-TW" altLang="en-US" sz="1200" dirty="0">
                <a:solidFill>
                  <a:schemeClr val="bg1"/>
                </a:solidFill>
                <a:latin typeface="+mn-ea"/>
              </a:rPr>
              <a:t>不會被人發現，即外出完全沒有後果</a:t>
            </a:r>
            <a:r>
              <a:rPr lang="zh-TW" altLang="en-US" dirty="0" smtClean="0"/>
              <a:t>。</a:t>
            </a:r>
            <a:endParaRPr lang="en-US" altLang="zh-TW" dirty="0" smtClean="0"/>
          </a:p>
          <a:p>
            <a:pPr marL="0" indent="0">
              <a:buNone/>
            </a:pPr>
            <a:r>
              <a:rPr lang="en-US" altLang="zh-TW" dirty="0" smtClean="0"/>
              <a:t>5.   </a:t>
            </a:r>
            <a:r>
              <a:rPr lang="zh-TW" altLang="en-US" dirty="0" smtClean="0"/>
              <a:t>讓學生自由回應，邀請持不同意見的同學參與討論，營造熱烈討論的討論氣氛。預期學生或會指出雖有自由可外出，但仍會盡量留在家中， 以減少感染機會，從而減輕醫護人員的壓力。</a:t>
            </a:r>
          </a:p>
          <a:p>
            <a:pPr marL="0" indent="0">
              <a:buNone/>
            </a:pPr>
            <a:endParaRPr lang="en-US" altLang="zh-TW" dirty="0"/>
          </a:p>
          <a:p>
            <a:pPr marL="0" indent="0">
              <a:buNone/>
            </a:pPr>
            <a:r>
              <a:rPr lang="zh-TW" altLang="en-US" dirty="0"/>
              <a:t>無論學生的回應如何，教師可透追問方式</a:t>
            </a:r>
            <a:r>
              <a:rPr lang="en-US" altLang="zh-TW" dirty="0"/>
              <a:t>(</a:t>
            </a:r>
            <a:r>
              <a:rPr lang="zh-TW" altLang="en-US" dirty="0"/>
              <a:t>例如</a:t>
            </a:r>
            <a:r>
              <a:rPr lang="en-US" altLang="zh-TW" dirty="0"/>
              <a:t>:</a:t>
            </a:r>
            <a:r>
              <a:rPr lang="zh-TW" altLang="en-US" dirty="0"/>
              <a:t>假如有方法絕對不會被人發現，你會外出嗎</a:t>
            </a:r>
            <a:r>
              <a:rPr lang="en-US" altLang="zh-TW" dirty="0"/>
              <a:t>?)</a:t>
            </a:r>
            <a:r>
              <a:rPr lang="zh-TW" altLang="en-US" dirty="0"/>
              <a:t>或邀請其他持不同意見的同學作出多角度的討論，藉以幫助學生自覺作出價值澄清</a:t>
            </a:r>
            <a:r>
              <a:rPr lang="zh-TW" altLang="en-US" dirty="0" smtClean="0"/>
              <a:t>。</a:t>
            </a:r>
            <a:endParaRPr lang="en-US" altLang="zh-TW" dirty="0" smtClean="0"/>
          </a:p>
          <a:p>
            <a:pPr marL="0" indent="0">
              <a:buNone/>
            </a:pPr>
            <a:endParaRPr lang="en-US" altLang="zh-TW" dirty="0"/>
          </a:p>
          <a:p>
            <a:pPr marL="0" indent="0">
              <a:buNone/>
            </a:pPr>
            <a:r>
              <a:rPr lang="zh-TW" altLang="en-US" dirty="0"/>
              <a:t>教師應就學生的回應引導學生思考接受</a:t>
            </a:r>
            <a:r>
              <a:rPr lang="en-US" altLang="zh-TW" dirty="0"/>
              <a:t>14</a:t>
            </a:r>
            <a:r>
              <a:rPr lang="zh-TW" altLang="en-US" dirty="0"/>
              <a:t>天強制家居檢疫人士在生活可能遇上的問題，並學習運用同理心表達自身感受</a:t>
            </a:r>
            <a:r>
              <a:rPr lang="zh-TW" altLang="en-US" dirty="0" smtClean="0"/>
              <a:t>，鼓勵</a:t>
            </a:r>
            <a:r>
              <a:rPr lang="zh-TW" altLang="en-US" dirty="0"/>
              <a:t>學生嘗試以理性和負責任的態度面對個人利益與公眾利益發生衝突的處境</a:t>
            </a:r>
            <a:r>
              <a:rPr lang="zh-TW" altLang="en-US" dirty="0" smtClean="0"/>
              <a:t>，思考由他律</a:t>
            </a:r>
            <a:r>
              <a:rPr lang="en-US" altLang="zh-TW" dirty="0" smtClean="0"/>
              <a:t>(</a:t>
            </a:r>
            <a:r>
              <a:rPr lang="zh-TW" altLang="en-US" dirty="0" smtClean="0"/>
              <a:t>手帶</a:t>
            </a:r>
            <a:r>
              <a:rPr lang="en-US" altLang="zh-TW" dirty="0" smtClean="0"/>
              <a:t>)</a:t>
            </a:r>
            <a:r>
              <a:rPr lang="zh-TW" altLang="en-US" dirty="0" smtClean="0"/>
              <a:t>到自律 </a:t>
            </a:r>
            <a:r>
              <a:rPr lang="en-US" altLang="zh-TW" dirty="0" smtClean="0"/>
              <a:t>(</a:t>
            </a:r>
            <a:r>
              <a:rPr lang="zh-TW" altLang="en-US" dirty="0" smtClean="0"/>
              <a:t>可自由出入</a:t>
            </a:r>
            <a:r>
              <a:rPr lang="en-US" altLang="zh-TW" dirty="0" smtClean="0"/>
              <a:t>)</a:t>
            </a:r>
            <a:r>
              <a:rPr lang="zh-TW" altLang="en-US" dirty="0" smtClean="0"/>
              <a:t>，履行公民責任，帶</a:t>
            </a:r>
            <a:r>
              <a:rPr lang="zh-TW" altLang="en-US" dirty="0"/>
              <a:t>為出為己為人和遵守法律的重要性，同時學習關心他人的需要，在能力許可的範圍內施以援手。</a:t>
            </a:r>
            <a:endParaRPr lang="en-US" altLang="zh-TW" dirty="0"/>
          </a:p>
          <a:p>
            <a:pPr marL="228600" indent="-228600">
              <a:buAutoNum type="arabicPeriod"/>
            </a:pPr>
            <a:endParaRPr lang="en-US" altLang="zh-TW" dirty="0"/>
          </a:p>
          <a:p>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9</a:t>
            </a:fld>
            <a:endParaRPr lang="zh-TW" altLang="en-US" noProof="0" dirty="0"/>
          </a:p>
        </p:txBody>
      </p:sp>
    </p:spTree>
    <p:extLst>
      <p:ext uri="{BB962C8B-B14F-4D97-AF65-F5344CB8AC3E}">
        <p14:creationId xmlns:p14="http://schemas.microsoft.com/office/powerpoint/2010/main" val="366718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HK" altLang="en-US" dirty="0"/>
              <a:t>資料來源：香港特別行政區政府新聞公報</a:t>
            </a:r>
            <a:r>
              <a:rPr lang="en-US" altLang="zh-HK" dirty="0"/>
              <a:t>(2020</a:t>
            </a:r>
            <a:r>
              <a:rPr lang="zh-HK" altLang="en-US" dirty="0"/>
              <a:t>年</a:t>
            </a:r>
            <a:r>
              <a:rPr lang="en-US" altLang="zh-HK" dirty="0"/>
              <a:t>3</a:t>
            </a:r>
            <a:r>
              <a:rPr lang="zh-HK" altLang="en-US" dirty="0"/>
              <a:t>月</a:t>
            </a:r>
            <a:r>
              <a:rPr lang="en-US" altLang="zh-HK" dirty="0"/>
              <a:t>30</a:t>
            </a:r>
            <a:r>
              <a:rPr lang="zh-HK" altLang="en-US" dirty="0"/>
              <a:t>日</a:t>
            </a:r>
            <a:r>
              <a:rPr lang="en-US" altLang="zh-HK" dirty="0"/>
              <a:t>)</a:t>
            </a:r>
          </a:p>
          <a:p>
            <a:r>
              <a:rPr lang="en-US" altLang="zh-HK" dirty="0"/>
              <a:t>https://www.info.gov.hk/gia/general/202003/30/P2020033000544.htm</a:t>
            </a:r>
          </a:p>
          <a:p>
            <a:endParaRPr lang="zh-HK" altLang="en-US" dirty="0"/>
          </a:p>
        </p:txBody>
      </p:sp>
      <p:sp>
        <p:nvSpPr>
          <p:cNvPr id="4" name="投影片編號版面配置區 3"/>
          <p:cNvSpPr>
            <a:spLocks noGrp="1"/>
          </p:cNvSpPr>
          <p:nvPr>
            <p:ph type="sldNum" sz="quarter" idx="5"/>
          </p:nvPr>
        </p:nvSpPr>
        <p:spPr/>
        <p:txBody>
          <a:bodyPr/>
          <a:lstStyle/>
          <a:p>
            <a:fld id="{77542409-6A04-4DC6-AC3A-D3758287A8F2}" type="slidenum">
              <a:rPr lang="en-US" altLang="zh-TW" noProof="0" smtClean="0"/>
              <a:pPr/>
              <a:t>11</a:t>
            </a:fld>
            <a:endParaRPr lang="zh-TW" altLang="en-US" noProof="0" dirty="0"/>
          </a:p>
        </p:txBody>
      </p:sp>
    </p:spTree>
    <p:extLst>
      <p:ext uri="{BB962C8B-B14F-4D97-AF65-F5344CB8AC3E}">
        <p14:creationId xmlns:p14="http://schemas.microsoft.com/office/powerpoint/2010/main" val="26374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27C4F848-CE71-4B07-BCB4-37B8194D27C7}" type="datetime2">
              <a:rPr lang="zh-TW" altLang="en-US" smtClean="0"/>
              <a:t>2020年7月2日</a:t>
            </a:fld>
            <a:endParaRPr lang="zh-HK" altLang="en-US"/>
          </a:p>
        </p:txBody>
      </p:sp>
      <p:sp>
        <p:nvSpPr>
          <p:cNvPr id="5" name="Footer Placeholder 4"/>
          <p:cNvSpPr>
            <a:spLocks noGrp="1"/>
          </p:cNvSpPr>
          <p:nvPr>
            <p:ph type="ftr" sz="quarter" idx="11"/>
          </p:nvPr>
        </p:nvSpPr>
        <p:spPr/>
        <p:txBody>
          <a:bodyPr/>
          <a:lstStyle/>
          <a:p>
            <a:r>
              <a:rPr lang="zh-HK" altLang="en-US"/>
              <a:t>新增頁尾</a:t>
            </a:r>
          </a:p>
        </p:txBody>
      </p:sp>
      <p:sp>
        <p:nvSpPr>
          <p:cNvPr id="6" name="Slide Number Placeholder 5"/>
          <p:cNvSpPr>
            <a:spLocks noGrp="1"/>
          </p:cNvSpPr>
          <p:nvPr>
            <p:ph type="sldNum" sz="quarter" idx="12"/>
          </p:nvPr>
        </p:nvSpPr>
        <p:spPr/>
        <p:txBody>
          <a:bodyPr/>
          <a:lstStyle/>
          <a:p>
            <a:fld id="{CD5B5C49-F907-4BA4-BBFE-60D95DFAEC55}" type="slidenum">
              <a:rPr lang="zh-HK" altLang="en-US" smtClean="0"/>
              <a:t>‹#›</a:t>
            </a:fld>
            <a:endParaRPr lang="zh-HK"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3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1B4E10C-9E07-4C29-9A24-61EE90FA9823}" type="datetime2">
              <a:rPr lang="zh-TW" altLang="en-US" smtClean="0"/>
              <a:t>2020年7月2日</a:t>
            </a:fld>
            <a:endParaRPr lang="zh-TW" altLang="en-US" dirty="0"/>
          </a:p>
        </p:txBody>
      </p:sp>
      <p:sp>
        <p:nvSpPr>
          <p:cNvPr id="5" name="Footer Placeholder 4"/>
          <p:cNvSpPr>
            <a:spLocks noGrp="1"/>
          </p:cNvSpPr>
          <p:nvPr>
            <p:ph type="ftr" sz="quarter" idx="11"/>
          </p:nvPr>
        </p:nvSpPr>
        <p:spPr/>
        <p:txBody>
          <a:bodyPr/>
          <a:lstStyle/>
          <a:p>
            <a:pPr rtl="0"/>
            <a:r>
              <a:rPr lang="zh-TW" altLang="en-US"/>
              <a:t>新增頁尾</a:t>
            </a:r>
            <a:endParaRPr lang="zh-TW" altLang="en-US" dirty="0"/>
          </a:p>
        </p:txBody>
      </p:sp>
      <p:sp>
        <p:nvSpPr>
          <p:cNvPr id="6" name="Slide Number Placeholder 5"/>
          <p:cNvSpPr>
            <a:spLocks noGrp="1"/>
          </p:cNvSpPr>
          <p:nvPr>
            <p:ph type="sldNum" sz="quarter" idx="12"/>
          </p:nvPr>
        </p:nvSpPr>
        <p:spPr/>
        <p:txBody>
          <a:bodyPr/>
          <a:lstStyle/>
          <a:p>
            <a:pPr rtl="0"/>
            <a:fld id="{9CD8D479-8942-46E8-A226-A4E01F7A105C}" type="slidenum">
              <a:rPr lang="en-US" altLang="zh-TW" smtClean="0"/>
              <a:t>‹#›</a:t>
            </a:fld>
            <a:endParaRPr lang="zh-TW" altLang="en-US" dirty="0"/>
          </a:p>
        </p:txBody>
      </p:sp>
    </p:spTree>
    <p:extLst>
      <p:ext uri="{BB962C8B-B14F-4D97-AF65-F5344CB8AC3E}">
        <p14:creationId xmlns:p14="http://schemas.microsoft.com/office/powerpoint/2010/main" val="170933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970433D-B426-463F-A1C1-986C3186670A}" type="datetime2">
              <a:rPr lang="zh-TW" altLang="en-US" smtClean="0"/>
              <a:t>2020年7月2日</a:t>
            </a:fld>
            <a:endParaRPr lang="zh-TW" altLang="en-US" dirty="0"/>
          </a:p>
        </p:txBody>
      </p:sp>
      <p:sp>
        <p:nvSpPr>
          <p:cNvPr id="5" name="Footer Placeholder 4"/>
          <p:cNvSpPr>
            <a:spLocks noGrp="1"/>
          </p:cNvSpPr>
          <p:nvPr>
            <p:ph type="ftr" sz="quarter" idx="11"/>
          </p:nvPr>
        </p:nvSpPr>
        <p:spPr/>
        <p:txBody>
          <a:bodyPr/>
          <a:lstStyle/>
          <a:p>
            <a:pPr rtl="0"/>
            <a:r>
              <a:rPr lang="zh-TW" altLang="en-US"/>
              <a:t>新增頁尾</a:t>
            </a:r>
            <a:endParaRPr lang="zh-TW" altLang="en-US" dirty="0"/>
          </a:p>
        </p:txBody>
      </p:sp>
      <p:sp>
        <p:nvSpPr>
          <p:cNvPr id="6" name="Slide Number Placeholder 5"/>
          <p:cNvSpPr>
            <a:spLocks noGrp="1"/>
          </p:cNvSpPr>
          <p:nvPr>
            <p:ph type="sldNum" sz="quarter" idx="12"/>
          </p:nvPr>
        </p:nvSpPr>
        <p:spPr/>
        <p:txBody>
          <a:bodyPr/>
          <a:lstStyle/>
          <a:p>
            <a:pPr rtl="0"/>
            <a:fld id="{9CD8D479-8942-46E8-A226-A4E01F7A105C}" type="slidenum">
              <a:rPr lang="en-US" altLang="zh-TW" smtClean="0"/>
              <a:t>‹#›</a:t>
            </a:fld>
            <a:endParaRPr lang="zh-TW" altLang="en-US" dirty="0"/>
          </a:p>
        </p:txBody>
      </p:sp>
    </p:spTree>
    <p:extLst>
      <p:ext uri="{BB962C8B-B14F-4D97-AF65-F5344CB8AC3E}">
        <p14:creationId xmlns:p14="http://schemas.microsoft.com/office/powerpoint/2010/main" val="303822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4" name="投影片編號預留位置 3"/>
          <p:cNvSpPr>
            <a:spLocks noGrp="1"/>
          </p:cNvSpPr>
          <p:nvPr>
            <p:ph type="sldNum" sz="quarter" idx="12"/>
          </p:nvPr>
        </p:nvSpPr>
        <p:spPr/>
        <p:txBody>
          <a:bodyPr rtlCol="0"/>
          <a:lstStyle/>
          <a:p>
            <a:pPr rtl="0"/>
            <a:fld id="{9CD8D479-8942-46E8-A226-A4E01F7A105C}" type="slidenum">
              <a:rPr lang="en-US" altLang="zh-TW" noProof="0" smtClean="0"/>
              <a:t>‹#›</a:t>
            </a:fld>
            <a:endParaRPr lang="zh-TW" altLang="en-US" noProof="0" dirty="0"/>
          </a:p>
        </p:txBody>
      </p:sp>
      <p:sp>
        <p:nvSpPr>
          <p:cNvPr id="2" name="日期預留位置 1"/>
          <p:cNvSpPr>
            <a:spLocks noGrp="1"/>
          </p:cNvSpPr>
          <p:nvPr>
            <p:ph type="dt" sz="half" idx="10"/>
          </p:nvPr>
        </p:nvSpPr>
        <p:spPr/>
        <p:txBody>
          <a:bodyPr rtlCol="0"/>
          <a:lstStyle>
            <a:lvl1pPr>
              <a:defRPr/>
            </a:lvl1pPr>
          </a:lstStyle>
          <a:p>
            <a:fld id="{AEC3C82E-1F75-445D-A2D8-22847FEC3EE8}" type="datetime2">
              <a:rPr lang="zh-TW" altLang="en-US" smtClean="0"/>
              <a:t>2020年7月2日</a:t>
            </a:fld>
            <a:endParaRPr lang="zh-TW" altLang="en-US" dirty="0"/>
          </a:p>
        </p:txBody>
      </p:sp>
      <p:sp>
        <p:nvSpPr>
          <p:cNvPr id="3" name="頁尾預留位置 2"/>
          <p:cNvSpPr>
            <a:spLocks noGrp="1"/>
          </p:cNvSpPr>
          <p:nvPr>
            <p:ph type="ftr" sz="quarter" idx="11"/>
          </p:nvPr>
        </p:nvSpPr>
        <p:spPr/>
        <p:txBody>
          <a:bodyPr rtlCol="0"/>
          <a:lstStyle>
            <a:lvl1pPr>
              <a:defRPr/>
            </a:lvl1pPr>
          </a:lstStyle>
          <a:p>
            <a:pPr rtl="0"/>
            <a:r>
              <a:rPr lang="zh-TW" altLang="en-US" noProof="0" dirty="0"/>
              <a:t>新增頁尾</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6E5D790-097A-4142-8812-C8A44FB3DF41}" type="datetime2">
              <a:rPr lang="zh-TW" altLang="en-US" smtClean="0"/>
              <a:t>2020年7月2日</a:t>
            </a:fld>
            <a:endParaRPr lang="zh-TW" altLang="en-US" dirty="0"/>
          </a:p>
        </p:txBody>
      </p:sp>
      <p:sp>
        <p:nvSpPr>
          <p:cNvPr id="5" name="Footer Placeholder 4"/>
          <p:cNvSpPr>
            <a:spLocks noGrp="1"/>
          </p:cNvSpPr>
          <p:nvPr>
            <p:ph type="ftr" sz="quarter" idx="11"/>
          </p:nvPr>
        </p:nvSpPr>
        <p:spPr/>
        <p:txBody>
          <a:bodyPr/>
          <a:lstStyle/>
          <a:p>
            <a:r>
              <a:rPr lang="zh-TW" altLang="en-US"/>
              <a:t>新增頁尾</a:t>
            </a:r>
            <a:endParaRPr lang="zh-TW" altLang="en-US" dirty="0"/>
          </a:p>
        </p:txBody>
      </p:sp>
      <p:sp>
        <p:nvSpPr>
          <p:cNvPr id="6" name="Slide Number Placeholder 5"/>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44827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B38DB80-E16E-4A65-996F-ECEFA179A2C6}" type="datetime2">
              <a:rPr lang="zh-TW" altLang="en-US" smtClean="0"/>
              <a:t>2020年7月2日</a:t>
            </a:fld>
            <a:endParaRPr lang="zh-HK" altLang="en-US"/>
          </a:p>
        </p:txBody>
      </p:sp>
      <p:sp>
        <p:nvSpPr>
          <p:cNvPr id="5" name="Footer Placeholder 4"/>
          <p:cNvSpPr>
            <a:spLocks noGrp="1"/>
          </p:cNvSpPr>
          <p:nvPr>
            <p:ph type="ftr" sz="quarter" idx="11"/>
          </p:nvPr>
        </p:nvSpPr>
        <p:spPr/>
        <p:txBody>
          <a:bodyPr/>
          <a:lstStyle/>
          <a:p>
            <a:r>
              <a:rPr lang="zh-HK" altLang="en-US"/>
              <a:t>新增頁尾</a:t>
            </a:r>
          </a:p>
        </p:txBody>
      </p:sp>
      <p:sp>
        <p:nvSpPr>
          <p:cNvPr id="6" name="Slide Number Placeholder 5"/>
          <p:cNvSpPr>
            <a:spLocks noGrp="1"/>
          </p:cNvSpPr>
          <p:nvPr>
            <p:ph type="sldNum" sz="quarter" idx="12"/>
          </p:nvPr>
        </p:nvSpPr>
        <p:spPr/>
        <p:txBody>
          <a:bodyPr/>
          <a:lstStyle/>
          <a:p>
            <a:fld id="{CD5B5C49-F907-4BA4-BBFE-60D95DFAEC55}" type="slidenum">
              <a:rPr lang="zh-HK" altLang="en-US" smtClean="0"/>
              <a:t>‹#›</a:t>
            </a:fld>
            <a:endParaRPr lang="zh-HK"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0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D061DC0-D647-4904-B883-E2ABBFC084E7}" type="datetime2">
              <a:rPr lang="zh-TW" altLang="en-US" smtClean="0"/>
              <a:t>2020年7月2日</a:t>
            </a:fld>
            <a:endParaRPr lang="zh-TW" altLang="en-US" dirty="0"/>
          </a:p>
        </p:txBody>
      </p:sp>
      <p:sp>
        <p:nvSpPr>
          <p:cNvPr id="6" name="Footer Placeholder 5"/>
          <p:cNvSpPr>
            <a:spLocks noGrp="1"/>
          </p:cNvSpPr>
          <p:nvPr>
            <p:ph type="ftr" sz="quarter" idx="11"/>
          </p:nvPr>
        </p:nvSpPr>
        <p:spPr/>
        <p:txBody>
          <a:bodyPr/>
          <a:lstStyle/>
          <a:p>
            <a:r>
              <a:rPr lang="zh-TW" altLang="en-US"/>
              <a:t>新增頁尾</a:t>
            </a:r>
            <a:endParaRPr lang="zh-TW" altLang="en-US" dirty="0"/>
          </a:p>
        </p:txBody>
      </p:sp>
      <p:sp>
        <p:nvSpPr>
          <p:cNvPr id="7" name="Slide Number Placeholder 6"/>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314507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2296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63440" y="2582334"/>
            <a:ext cx="3703320" cy="32867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503BA3D6-CBA8-422A-9F90-A85BAA85231A}" type="datetime2">
              <a:rPr lang="zh-TW" altLang="en-US" smtClean="0"/>
              <a:t>2020年7月2日</a:t>
            </a:fld>
            <a:endParaRPr lang="zh-TW" altLang="en-US" dirty="0"/>
          </a:p>
        </p:txBody>
      </p:sp>
      <p:sp>
        <p:nvSpPr>
          <p:cNvPr id="8" name="Footer Placeholder 7"/>
          <p:cNvSpPr>
            <a:spLocks noGrp="1"/>
          </p:cNvSpPr>
          <p:nvPr>
            <p:ph type="ftr" sz="quarter" idx="11"/>
          </p:nvPr>
        </p:nvSpPr>
        <p:spPr/>
        <p:txBody>
          <a:bodyPr/>
          <a:lstStyle/>
          <a:p>
            <a:r>
              <a:rPr lang="zh-TW" altLang="en-US"/>
              <a:t>新增頁尾</a:t>
            </a:r>
            <a:endParaRPr lang="zh-TW" altLang="en-US" dirty="0"/>
          </a:p>
        </p:txBody>
      </p:sp>
      <p:sp>
        <p:nvSpPr>
          <p:cNvPr id="9" name="Slide Number Placeholder 8"/>
          <p:cNvSpPr>
            <a:spLocks noGrp="1"/>
          </p:cNvSpPr>
          <p:nvPr>
            <p:ph type="sldNum" sz="quarter" idx="12"/>
          </p:nvPr>
        </p:nvSpPr>
        <p:spPr/>
        <p:txBody>
          <a:bodyPr/>
          <a:lstStyle/>
          <a:p>
            <a:fld id="{9CD8D479-8942-46E8-A226-A4E01F7A105C}" type="slidenum">
              <a:rPr lang="en-US" altLang="zh-TW" smtClean="0"/>
              <a:pPr/>
              <a:t>‹#›</a:t>
            </a:fld>
            <a:endParaRPr lang="zh-TW" altLang="en-US" dirty="0"/>
          </a:p>
        </p:txBody>
      </p:sp>
    </p:spTree>
    <p:extLst>
      <p:ext uri="{BB962C8B-B14F-4D97-AF65-F5344CB8AC3E}">
        <p14:creationId xmlns:p14="http://schemas.microsoft.com/office/powerpoint/2010/main" val="2819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F787041-B5B0-4CD4-97A3-04FCA8F18A03}" type="datetime2">
              <a:rPr lang="zh-TW" altLang="en-US" smtClean="0"/>
              <a:t>2020年7月2日</a:t>
            </a:fld>
            <a:endParaRPr lang="zh-TW" altLang="en-US" dirty="0"/>
          </a:p>
        </p:txBody>
      </p:sp>
      <p:sp>
        <p:nvSpPr>
          <p:cNvPr id="4" name="Footer Placeholder 3"/>
          <p:cNvSpPr>
            <a:spLocks noGrp="1"/>
          </p:cNvSpPr>
          <p:nvPr>
            <p:ph type="ftr" sz="quarter" idx="11"/>
          </p:nvPr>
        </p:nvSpPr>
        <p:spPr/>
        <p:txBody>
          <a:bodyPr/>
          <a:lstStyle/>
          <a:p>
            <a:pPr rtl="0"/>
            <a:r>
              <a:rPr lang="zh-TW" altLang="en-US" noProof="0"/>
              <a:t>新增頁尾</a:t>
            </a:r>
            <a:endParaRPr lang="zh-TW" altLang="en-US" noProof="0" dirty="0"/>
          </a:p>
        </p:txBody>
      </p:sp>
      <p:sp>
        <p:nvSpPr>
          <p:cNvPr id="5" name="Slide Number Placeholder 4"/>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42541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3F3FA5-B553-4761-AD0D-96B8612FF22A}" type="datetime2">
              <a:rPr lang="zh-TW" altLang="en-US" smtClean="0"/>
              <a:t>2020年7月2日</a:t>
            </a:fld>
            <a:endParaRPr lang="zh-TW"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r>
              <a:rPr lang="zh-TW" altLang="en-US" noProof="0"/>
              <a:t>新增頁尾</a:t>
            </a:r>
            <a:endParaRPr lang="zh-TW" altLang="en-US" noProof="0" dirty="0"/>
          </a:p>
        </p:txBody>
      </p:sp>
      <p:sp>
        <p:nvSpPr>
          <p:cNvPr id="9" name="Slide Number Placeholder 8"/>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37511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A1618C6-C9D7-421C-A336-4490A424475C}" type="datetime2">
              <a:rPr lang="zh-TW" altLang="en-US" smtClean="0"/>
              <a:t>2020年7月2日</a:t>
            </a:fld>
            <a:endParaRPr lang="zh-TW" alt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rtl="0"/>
            <a:r>
              <a:rPr lang="zh-TW" altLang="en-US" noProof="0"/>
              <a:t>新增頁尾</a:t>
            </a:r>
            <a:endParaRPr lang="zh-TW" altLang="en-US"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645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8FCABA0-C985-4A54-B46B-8D0F40E5D4A6}" type="datetime2">
              <a:rPr lang="zh-TW" altLang="en-US" smtClean="0"/>
              <a:t>2020年7月2日</a:t>
            </a:fld>
            <a:endParaRPr lang="zh-TW" altLang="en-US" dirty="0"/>
          </a:p>
        </p:txBody>
      </p:sp>
      <p:sp>
        <p:nvSpPr>
          <p:cNvPr id="6" name="Footer Placeholder 5"/>
          <p:cNvSpPr>
            <a:spLocks noGrp="1"/>
          </p:cNvSpPr>
          <p:nvPr>
            <p:ph type="ftr" sz="quarter" idx="11"/>
          </p:nvPr>
        </p:nvSpPr>
        <p:spPr/>
        <p:txBody>
          <a:bodyPr/>
          <a:lstStyle/>
          <a:p>
            <a:pPr rtl="0"/>
            <a:r>
              <a:rPr lang="zh-TW" altLang="en-US" noProof="0"/>
              <a:t>新增頁尾</a:t>
            </a:r>
            <a:endParaRPr lang="zh-TW" altLang="en-US" noProof="0" dirty="0"/>
          </a:p>
        </p:txBody>
      </p:sp>
      <p:sp>
        <p:nvSpPr>
          <p:cNvPr id="7" name="Slide Number Placeholder 6"/>
          <p:cNvSpPr>
            <a:spLocks noGrp="1"/>
          </p:cNvSpPr>
          <p:nvPr>
            <p:ph type="sldNum" sz="quarter" idx="12"/>
          </p:nvPr>
        </p:nvSpPr>
        <p:spPr/>
        <p:txBody>
          <a:bodyPr/>
          <a:lstStyle/>
          <a:p>
            <a:pPr rtl="0"/>
            <a:fld id="{9CD8D479-8942-46E8-A226-A4E01F7A105C}" type="slidenum">
              <a:rPr lang="en-US" altLang="zh-TW" noProof="0" smtClean="0"/>
              <a:t>‹#›</a:t>
            </a:fld>
            <a:endParaRPr lang="zh-TW" altLang="en-US" noProof="0" dirty="0"/>
          </a:p>
        </p:txBody>
      </p:sp>
    </p:spTree>
    <p:extLst>
      <p:ext uri="{BB962C8B-B14F-4D97-AF65-F5344CB8AC3E}">
        <p14:creationId xmlns:p14="http://schemas.microsoft.com/office/powerpoint/2010/main" val="39577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7000"/>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B7A20E8-F18B-4F62-904B-D937BA924733}" type="datetime2">
              <a:rPr lang="zh-TW" altLang="en-US" smtClean="0"/>
              <a:t>2020年7月2日</a:t>
            </a:fld>
            <a:endParaRPr lang="zh-TW"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zh-TW" altLang="en-US"/>
              <a:t>新增頁尾</a:t>
            </a:r>
            <a:endParaRPr lang="zh-TW"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CD8D479-8942-46E8-A226-A4E01F7A105C}" type="slidenum">
              <a:rPr lang="en-US" altLang="zh-TW" smtClean="0"/>
              <a:pPr/>
              <a:t>‹#›</a:t>
            </a:fld>
            <a:endParaRPr lang="zh-TW"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userDrawn="1"/>
        </p:nvSpPr>
        <p:spPr>
          <a:xfrm>
            <a:off x="0" y="6629400"/>
            <a:ext cx="1215000"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35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70056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news.gov.hk/chi/2020/03/20200318/20200318_232723_405.html"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podcast.rthk.hk/podcast/item.php?pid=144&amp;eid=156517&amp;lang=zh-CN"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377798" y="2993117"/>
            <a:ext cx="5939729" cy="3181611"/>
          </a:xfrm>
          <a:noFill/>
          <a:effectLst>
            <a:outerShdw blurRad="50800" dist="38100" dir="2700000" algn="tl" rotWithShape="0">
              <a:prstClr val="black">
                <a:alpha val="40000"/>
              </a:prstClr>
            </a:outerShdw>
          </a:effectLst>
        </p:spPr>
        <p:txBody>
          <a:bodyPr rtlCol="0">
            <a:noAutofit/>
          </a:bodyPr>
          <a:lstStyle/>
          <a:p>
            <a:r>
              <a:rPr lang="zh-TW" altLang="en-US" sz="3600" b="1" spc="5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t>生活事件事例：</a:t>
            </a:r>
            <a:r>
              <a:rPr lang="en-US" altLang="zh-TW" sz="3600" b="1" spc="5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t/>
            </a:r>
            <a:br>
              <a:rPr lang="en-US" altLang="zh-TW" sz="3600" b="1" spc="5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br>
            <a:r>
              <a:rPr lang="zh-TW" altLang="en-US" sz="5400" b="1" spc="50" dirty="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t>「遵</a:t>
            </a:r>
            <a:r>
              <a:rPr lang="en-US" altLang="zh-TW" sz="5400" b="1" spc="50" dirty="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t>『</a:t>
            </a:r>
            <a:r>
              <a:rPr lang="zh-TW" altLang="en-US" sz="5400" b="1" spc="50" dirty="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t>手</a:t>
            </a:r>
            <a:r>
              <a:rPr lang="en-US" altLang="zh-TW" sz="5400" b="1" spc="50" dirty="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t>』</a:t>
            </a:r>
            <a:r>
              <a:rPr lang="zh-TW" altLang="en-US" sz="5400" b="1" spc="50" dirty="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t>檢疫令」</a:t>
            </a:r>
            <a:r>
              <a:rPr lang="en-US" altLang="zh-TW" sz="4800" b="1" spc="5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t/>
            </a:r>
            <a:br>
              <a:rPr lang="en-US" altLang="zh-TW" sz="4800" b="1" spc="5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br>
            <a:r>
              <a:rPr lang="en-US" altLang="zh-TW" sz="4800" b="1" spc="50" dirty="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t/>
            </a:r>
            <a:br>
              <a:rPr lang="en-US" altLang="zh-TW" sz="4800" b="1" spc="50" dirty="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sym typeface="Arial" panose="020B0604020202020204" pitchFamily="34" charset="0"/>
              </a:rPr>
            </a:br>
            <a:r>
              <a:rPr lang="zh-TW" altLang="en-US" sz="2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價值觀教育 </a:t>
            </a:r>
            <a:r>
              <a:rPr lang="zh-TW" altLang="en-US"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
            </a:r>
            <a:br>
              <a:rPr lang="zh-TW" altLang="en-US"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br>
            <a:r>
              <a:rPr lang="zh-TW" altLang="en-US" sz="2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高小、初中及高中</a:t>
            </a:r>
            <a:r>
              <a:rPr lang="zh-TW" altLang="en-US"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
            </a:r>
            <a:br>
              <a:rPr lang="zh-TW" altLang="en-US"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br>
            <a:r>
              <a:rPr lang="zh-TW" altLang="en-US" sz="2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教育局</a:t>
            </a:r>
            <a:r>
              <a:rPr lang="en-US" altLang="zh-TW" sz="2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
            </a:r>
            <a:br>
              <a:rPr lang="en-US" altLang="zh-TW" sz="2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br>
            <a:r>
              <a:rPr lang="zh-TW" altLang="en-US" sz="2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德育</a:t>
            </a:r>
            <a:r>
              <a:rPr lang="zh-TW" altLang="en-US"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、公民及國民教育組</a:t>
            </a:r>
            <a:r>
              <a:rPr lang="zh-TW" altLang="en-US" sz="2400" b="1"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製作</a:t>
            </a:r>
            <a:r>
              <a:rPr lang="en-US" altLang="zh-TW"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
            </a:r>
            <a:br>
              <a:rPr lang="en-US" altLang="zh-TW"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br>
            <a:r>
              <a:rPr lang="en-US" altLang="zh-TW"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2020</a:t>
            </a:r>
            <a:r>
              <a:rPr lang="zh-TW" altLang="en-US"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年</a:t>
            </a:r>
            <a:r>
              <a:rPr lang="en-US" altLang="zh-TW"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6</a:t>
            </a:r>
            <a:r>
              <a:rPr lang="zh-TW" altLang="en-US"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t>月</a:t>
            </a:r>
            <a:br>
              <a:rPr lang="zh-TW" altLang="en-US" sz="2400" b="1"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軟正黑體" panose="020B0604030504040204" pitchFamily="34" charset="-120"/>
                <a:ea typeface="微軟正黑體" panose="020B0604030504040204" pitchFamily="34" charset="-120"/>
                <a:sym typeface="Arial" panose="020B0604020202020204" pitchFamily="34" charset="0"/>
              </a:rPr>
            </a:br>
            <a:r>
              <a:rPr lang="zh-TW" altLang="en-US" sz="2400" dirty="0">
                <a:solidFill>
                  <a:srgbClr val="00B0F0"/>
                </a:solidFill>
                <a:latin typeface="Arial" panose="020B0604020202020204" pitchFamily="34" charset="0"/>
                <a:sym typeface="Arial" panose="020B0604020202020204" pitchFamily="34" charset="0"/>
              </a:rPr>
              <a:t/>
            </a:r>
            <a:br>
              <a:rPr lang="zh-TW" altLang="en-US" sz="2400" dirty="0">
                <a:solidFill>
                  <a:srgbClr val="00B0F0"/>
                </a:solidFill>
                <a:latin typeface="Arial" panose="020B0604020202020204" pitchFamily="34" charset="0"/>
                <a:sym typeface="Arial" panose="020B0604020202020204" pitchFamily="34" charset="0"/>
              </a:rPr>
            </a:br>
            <a:endParaRPr lang="zh-TW" altLang="en-US" sz="5400" dirty="0">
              <a:solidFill>
                <a:srgbClr val="C00000"/>
              </a:solidFill>
              <a:latin typeface="Arial" panose="020B0604020202020204" pitchFamily="34" charset="0"/>
              <a:ea typeface="微軟正黑體" panose="020B0604030504040204" pitchFamily="34" charset="-120"/>
              <a:sym typeface="Arial" panose="020B0604020202020204" pitchFamily="34" charset="0"/>
            </a:endParaRPr>
          </a:p>
        </p:txBody>
      </p:sp>
      <p:sp>
        <p:nvSpPr>
          <p:cNvPr id="5" name="投影片編號版面配置區 4">
            <a:extLst>
              <a:ext uri="{FF2B5EF4-FFF2-40B4-BE49-F238E27FC236}">
                <a16:creationId xmlns:a16="http://schemas.microsoft.com/office/drawing/2014/main" id="{023296D2-4AFB-4F06-B51F-DDE9D0248792}"/>
              </a:ext>
            </a:extLst>
          </p:cNvPr>
          <p:cNvSpPr>
            <a:spLocks noGrp="1"/>
          </p:cNvSpPr>
          <p:nvPr>
            <p:ph type="sldNum" sz="quarter" idx="12"/>
          </p:nvPr>
        </p:nvSpPr>
        <p:spPr/>
        <p:txBody>
          <a:bodyPr/>
          <a:lstStyle/>
          <a:p>
            <a:fld id="{CD5B5C49-F907-4BA4-BBFE-60D95DFAEC55}" type="slidenum">
              <a:rPr lang="zh-HK" altLang="en-US" smtClean="0"/>
              <a:t>1</a:t>
            </a:fld>
            <a:endParaRPr lang="zh-HK" altLang="en-US"/>
          </a:p>
        </p:txBody>
      </p:sp>
      <p:pic>
        <p:nvPicPr>
          <p:cNvPr id="9" name="圖片 8">
            <a:extLst>
              <a:ext uri="{FF2B5EF4-FFF2-40B4-BE49-F238E27FC236}">
                <a16:creationId xmlns:a16="http://schemas.microsoft.com/office/drawing/2014/main" id="{8C37F277-BB48-4B97-9FE3-3401D7E47CB4}"/>
              </a:ext>
            </a:extLst>
          </p:cNvPr>
          <p:cNvPicPr>
            <a:picLocks noChangeAspect="1"/>
          </p:cNvPicPr>
          <p:nvPr/>
        </p:nvPicPr>
        <p:blipFill>
          <a:blip r:embed="rId4"/>
          <a:stretch>
            <a:fillRect/>
          </a:stretch>
        </p:blipFill>
        <p:spPr>
          <a:xfrm>
            <a:off x="6490140" y="1280160"/>
            <a:ext cx="2561777" cy="2137502"/>
          </a:xfrm>
          <a:prstGeom prst="rect">
            <a:avLst/>
          </a:prstGeom>
          <a:effectLst>
            <a:outerShdw blurRad="50800" dist="38100" dir="2700000" algn="tl" rotWithShape="0">
              <a:prstClr val="black">
                <a:alpha val="40000"/>
              </a:prstClr>
            </a:outerShdw>
          </a:effectLst>
        </p:spPr>
      </p:pic>
      <p:pic>
        <p:nvPicPr>
          <p:cNvPr id="4" name="圖片 3">
            <a:extLst>
              <a:ext uri="{FF2B5EF4-FFF2-40B4-BE49-F238E27FC236}">
                <a16:creationId xmlns:a16="http://schemas.microsoft.com/office/drawing/2014/main" id="{ED8E4C32-AB4B-49CD-A6AD-88A5BAE5F424}"/>
              </a:ext>
            </a:extLst>
          </p:cNvPr>
          <p:cNvPicPr>
            <a:picLocks noChangeAspect="1"/>
          </p:cNvPicPr>
          <p:nvPr/>
        </p:nvPicPr>
        <p:blipFill>
          <a:blip r:embed="rId5"/>
          <a:stretch>
            <a:fillRect/>
          </a:stretch>
        </p:blipFill>
        <p:spPr>
          <a:xfrm>
            <a:off x="4004376" y="5099165"/>
            <a:ext cx="4825473" cy="1206368"/>
          </a:xfrm>
          <a:prstGeom prst="rect">
            <a:avLst/>
          </a:prstGeom>
          <a:effectLst>
            <a:outerShdw blurRad="50800" dist="38100" dir="2700000" algn="tl" rotWithShape="0">
              <a:prstClr val="black">
                <a:alpha val="40000"/>
              </a:prstClr>
            </a:outerShdw>
          </a:effectLst>
        </p:spPr>
      </p:pic>
      <p:sp>
        <p:nvSpPr>
          <p:cNvPr id="7" name="文字方塊 6"/>
          <p:cNvSpPr txBox="1"/>
          <p:nvPr/>
        </p:nvSpPr>
        <p:spPr>
          <a:xfrm>
            <a:off x="227133" y="6174728"/>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F88BF1BF-06F7-4DFA-A867-1B2825301869}"/>
              </a:ext>
            </a:extLst>
          </p:cNvPr>
          <p:cNvSpPr>
            <a:spLocks noGrp="1"/>
          </p:cNvSpPr>
          <p:nvPr>
            <p:ph type="sldNum" sz="quarter" idx="12"/>
          </p:nvPr>
        </p:nvSpPr>
        <p:spPr/>
        <p:txBody>
          <a:bodyPr/>
          <a:lstStyle/>
          <a:p>
            <a:pPr rtl="0"/>
            <a:fld id="{9CD8D479-8942-46E8-A226-A4E01F7A105C}" type="slidenum">
              <a:rPr lang="en-US" altLang="zh-TW" noProof="0" smtClean="0"/>
              <a:t>10</a:t>
            </a:fld>
            <a:endParaRPr lang="zh-TW" altLang="en-US" noProof="0" dirty="0"/>
          </a:p>
        </p:txBody>
      </p:sp>
      <p:sp>
        <p:nvSpPr>
          <p:cNvPr id="5" name="矩形 4">
            <a:extLst>
              <a:ext uri="{FF2B5EF4-FFF2-40B4-BE49-F238E27FC236}">
                <a16:creationId xmlns:a16="http://schemas.microsoft.com/office/drawing/2014/main" id="{205DE26E-EF6A-4DF8-A16E-B6A32EC9C076}"/>
              </a:ext>
            </a:extLst>
          </p:cNvPr>
          <p:cNvSpPr/>
          <p:nvPr/>
        </p:nvSpPr>
        <p:spPr>
          <a:xfrm>
            <a:off x="1070080" y="1768455"/>
            <a:ext cx="7003840" cy="1446550"/>
          </a:xfrm>
          <a:prstGeom prst="rect">
            <a:avLst/>
          </a:prstGeom>
          <a:noFill/>
        </p:spPr>
        <p:txBody>
          <a:bodyPr wrap="none" lIns="91440" tIns="45720" rIns="91440" bIns="45720">
            <a:spAutoFit/>
          </a:bodyPr>
          <a:lstStyle/>
          <a:p>
            <a:pPr algn="ctr"/>
            <a:r>
              <a:rPr lang="zh-TW" altLang="en-US" sz="8800" b="1"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教師參考資料</a:t>
            </a:r>
            <a:endParaRPr lang="zh-HK" altLang="en-US" sz="8800" b="1"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680185" y="6459786"/>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232495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6000"/>
            <a:lum/>
          </a:blip>
          <a:srcRect/>
          <a:stretch>
            <a:fillRect/>
          </a:stretch>
        </a:blipFill>
        <a:effectLst/>
      </p:bgPr>
    </p:bg>
    <p:spTree>
      <p:nvGrpSpPr>
        <p:cNvPr id="1" name=""/>
        <p:cNvGrpSpPr/>
        <p:nvPr/>
      </p:nvGrpSpPr>
      <p:grpSpPr>
        <a:xfrm>
          <a:off x="0" y="0"/>
          <a:ext cx="0" cy="0"/>
          <a:chOff x="0" y="0"/>
          <a:chExt cx="0" cy="0"/>
        </a:xfrm>
      </p:grpSpPr>
      <p:pic>
        <p:nvPicPr>
          <p:cNvPr id="8" name="圖片 7"/>
          <p:cNvPicPr>
            <a:picLocks noChangeAspect="1"/>
          </p:cNvPicPr>
          <p:nvPr/>
        </p:nvPicPr>
        <p:blipFill>
          <a:blip r:embed="rId4">
            <a:extLst>
              <a:ext uri="{BEBA8EAE-BF5A-486C-A8C5-ECC9F3942E4B}">
                <a14:imgProps xmlns:a14="http://schemas.microsoft.com/office/drawing/2010/main">
                  <a14:imgLayer r:embed="rId5">
                    <a14:imgEffect>
                      <a14:saturation sat="74000"/>
                    </a14:imgEffect>
                    <a14:imgEffect>
                      <a14:brightnessContrast bright="14000" contrast="-48000"/>
                    </a14:imgEffect>
                  </a14:imgLayer>
                </a14:imgProps>
              </a:ext>
              <a:ext uri="{28A0092B-C50C-407E-A947-70E740481C1C}">
                <a14:useLocalDpi xmlns:a14="http://schemas.microsoft.com/office/drawing/2010/main" val="0"/>
              </a:ext>
            </a:extLst>
          </a:blip>
          <a:stretch>
            <a:fillRect/>
          </a:stretch>
        </p:blipFill>
        <p:spPr>
          <a:xfrm>
            <a:off x="0" y="3259079"/>
            <a:ext cx="9144000" cy="6096000"/>
          </a:xfrm>
          <a:prstGeom prst="rect">
            <a:avLst/>
          </a:prstGeom>
          <a:effectLst/>
        </p:spPr>
      </p:pic>
      <p:sp>
        <p:nvSpPr>
          <p:cNvPr id="2" name="投影片編號版面配置區 1">
            <a:extLst>
              <a:ext uri="{FF2B5EF4-FFF2-40B4-BE49-F238E27FC236}">
                <a16:creationId xmlns:a16="http://schemas.microsoft.com/office/drawing/2014/main" id="{BC3B09C1-EE8E-49DE-BAD4-0738AAA78CA6}"/>
              </a:ext>
            </a:extLst>
          </p:cNvPr>
          <p:cNvSpPr>
            <a:spLocks noGrp="1"/>
          </p:cNvSpPr>
          <p:nvPr>
            <p:ph type="sldNum" sz="quarter" idx="12"/>
          </p:nvPr>
        </p:nvSpPr>
        <p:spPr/>
        <p:txBody>
          <a:bodyPr/>
          <a:lstStyle/>
          <a:p>
            <a:pPr rtl="0"/>
            <a:fld id="{9CD8D479-8942-46E8-A226-A4E01F7A105C}" type="slidenum">
              <a:rPr lang="en-US" altLang="zh-TW" noProof="0" smtClean="0">
                <a:latin typeface="微軟正黑體" panose="020B0604030504040204" pitchFamily="34" charset="-120"/>
                <a:ea typeface="微軟正黑體" panose="020B0604030504040204" pitchFamily="34" charset="-120"/>
              </a:rPr>
              <a:t>11</a:t>
            </a:fld>
            <a:endParaRPr lang="zh-TW" altLang="en-US" noProof="0" dirty="0">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ACA1ED29-2C32-46EE-A2B3-5069F3204B67}"/>
              </a:ext>
            </a:extLst>
          </p:cNvPr>
          <p:cNvSpPr/>
          <p:nvPr/>
        </p:nvSpPr>
        <p:spPr>
          <a:xfrm>
            <a:off x="558608" y="1265506"/>
            <a:ext cx="8026782" cy="3754874"/>
          </a:xfrm>
          <a:prstGeom prst="rect">
            <a:avLst/>
          </a:prstGeom>
          <a:noFill/>
          <a:ln>
            <a:noFill/>
          </a:ln>
          <a:effectLst>
            <a:softEdge rad="63500"/>
          </a:effec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zh-TW" altLang="en-US" b="1" dirty="0">
                <a:ln/>
                <a:solidFill>
                  <a:schemeClr val="accent3"/>
                </a:solidFill>
                <a:latin typeface="微軟正黑體" panose="020B0604030504040204" pitchFamily="34" charset="-120"/>
                <a:ea typeface="微軟正黑體" panose="020B0604030504040204" pitchFamily="34" charset="-120"/>
              </a:rPr>
              <a:t>　 </a:t>
            </a:r>
          </a:p>
          <a:p>
            <a:r>
              <a:rPr lang="zh-TW" altLang="en-US" b="1" dirty="0">
                <a:ln/>
                <a:solidFill>
                  <a:schemeClr val="accent3"/>
                </a:solidFill>
                <a:latin typeface="微軟正黑體" panose="020B0604030504040204" pitchFamily="34" charset="-120"/>
                <a:ea typeface="微軟正黑體" panose="020B0604030504040204" pitchFamily="34" charset="-120"/>
              </a:rPr>
              <a:t>　</a:t>
            </a:r>
            <a:r>
              <a:rPr lang="zh-TW" altLang="en-US" sz="2400" b="1" dirty="0">
                <a:ln/>
                <a:solidFill>
                  <a:schemeClr val="accent3"/>
                </a:solidFill>
                <a:latin typeface="微軟正黑體" panose="020B0604030504040204" pitchFamily="34" charset="-120"/>
                <a:ea typeface="微軟正黑體" panose="020B0604030504040204" pitchFamily="34" charset="-120"/>
              </a:rPr>
              <a:t>　除豁免人士外，所有在到港當日之前的十四日期間，曾在內地、澳門及台灣逗留的人士，不分國籍和旅遊文件，必須接受十四天的強制檢疫。此外，根據</a:t>
            </a:r>
            <a:r>
              <a:rPr lang="en-US" altLang="zh-TW" sz="2400" b="1" dirty="0">
                <a:ln/>
                <a:solidFill>
                  <a:schemeClr val="accent3"/>
                </a:solidFill>
                <a:latin typeface="微軟正黑體" panose="020B0604030504040204" pitchFamily="34" charset="-120"/>
                <a:ea typeface="微軟正黑體" panose="020B0604030504040204" pitchFamily="34" charset="-120"/>
              </a:rPr>
              <a:t>《</a:t>
            </a:r>
            <a:r>
              <a:rPr lang="zh-TW" altLang="en-US" sz="2400" b="1" dirty="0">
                <a:ln/>
                <a:solidFill>
                  <a:schemeClr val="accent3"/>
                </a:solidFill>
                <a:latin typeface="微軟正黑體" panose="020B0604030504040204" pitchFamily="34" charset="-120"/>
                <a:ea typeface="微軟正黑體" panose="020B0604030504040204" pitchFamily="34" charset="-120"/>
              </a:rPr>
              <a:t>外國地區到港人士強制檢疫規例</a:t>
            </a:r>
            <a:r>
              <a:rPr lang="en-US" altLang="zh-TW" sz="2400" b="1" dirty="0">
                <a:ln/>
                <a:solidFill>
                  <a:schemeClr val="accent3"/>
                </a:solidFill>
                <a:latin typeface="微軟正黑體" panose="020B0604030504040204" pitchFamily="34" charset="-120"/>
                <a:ea typeface="微軟正黑體" panose="020B0604030504040204" pitchFamily="34" charset="-120"/>
              </a:rPr>
              <a:t>》</a:t>
            </a:r>
            <a:r>
              <a:rPr lang="zh-TW" altLang="en-US" sz="2400" b="1" dirty="0">
                <a:ln/>
                <a:solidFill>
                  <a:schemeClr val="accent3"/>
                </a:solidFill>
                <a:latin typeface="微軟正黑體" panose="020B0604030504040204" pitchFamily="34" charset="-120"/>
                <a:ea typeface="微軟正黑體" panose="020B0604030504040204" pitchFamily="34" charset="-120"/>
              </a:rPr>
              <a:t>（第</a:t>
            </a:r>
            <a:r>
              <a:rPr lang="en-US" altLang="zh-TW" sz="2400" b="1" dirty="0">
                <a:ln/>
                <a:solidFill>
                  <a:schemeClr val="accent3"/>
                </a:solidFill>
                <a:latin typeface="微軟正黑體" panose="020B0604030504040204" pitchFamily="34" charset="-120"/>
                <a:ea typeface="微軟正黑體" panose="020B0604030504040204" pitchFamily="34" charset="-120"/>
              </a:rPr>
              <a:t>599E</a:t>
            </a:r>
            <a:r>
              <a:rPr lang="zh-TW" altLang="en-US" sz="2400" b="1" dirty="0">
                <a:ln/>
                <a:solidFill>
                  <a:schemeClr val="accent3"/>
                </a:solidFill>
                <a:latin typeface="微軟正黑體" panose="020B0604030504040204" pitchFamily="34" charset="-120"/>
                <a:ea typeface="微軟正黑體" panose="020B0604030504040204" pitchFamily="34" charset="-120"/>
              </a:rPr>
              <a:t>章），由三月十九日起，所有從中國以外地區抵港的人士同樣須接受十四天的強制檢疫。違反強制檢疫令會構成刑事罪行，</a:t>
            </a:r>
            <a:r>
              <a:rPr lang="zh-TW" altLang="en-US" sz="2400" b="1" u="sng" dirty="0">
                <a:ln/>
                <a:solidFill>
                  <a:schemeClr val="accent3"/>
                </a:solidFill>
                <a:latin typeface="微軟正黑體" panose="020B0604030504040204" pitchFamily="34" charset="-120"/>
                <a:ea typeface="微軟正黑體" panose="020B0604030504040204" pitchFamily="34" charset="-120"/>
              </a:rPr>
              <a:t>違例者最高可被罰款</a:t>
            </a:r>
            <a:r>
              <a:rPr lang="en-US" altLang="zh-TW" sz="2400" b="1" u="sng" dirty="0">
                <a:ln/>
                <a:solidFill>
                  <a:schemeClr val="accent3"/>
                </a:solidFill>
                <a:latin typeface="微軟正黑體" panose="020B0604030504040204" pitchFamily="34" charset="-120"/>
                <a:ea typeface="微軟正黑體" panose="020B0604030504040204" pitchFamily="34" charset="-120"/>
              </a:rPr>
              <a:t>25,000</a:t>
            </a:r>
            <a:r>
              <a:rPr lang="zh-TW" altLang="en-US" sz="2400" b="1" u="sng" dirty="0">
                <a:ln/>
                <a:solidFill>
                  <a:schemeClr val="accent3"/>
                </a:solidFill>
                <a:latin typeface="微軟正黑體" panose="020B0604030504040204" pitchFamily="34" charset="-120"/>
                <a:ea typeface="微軟正黑體" panose="020B0604030504040204" pitchFamily="34" charset="-120"/>
              </a:rPr>
              <a:t>元及監禁六個月</a:t>
            </a:r>
            <a:r>
              <a:rPr lang="zh-TW" altLang="en-US" sz="2400" b="1" dirty="0">
                <a:ln/>
                <a:solidFill>
                  <a:schemeClr val="accent3"/>
                </a:solidFill>
                <a:latin typeface="微軟正黑體" panose="020B0604030504040204" pitchFamily="34" charset="-120"/>
                <a:ea typeface="微軟正黑體" panose="020B0604030504040204" pitchFamily="34" charset="-120"/>
              </a:rPr>
              <a:t>。衞生署嚴正提醒受強制檢疫人士應遵守上述法定要求接受十四天的強制檢疫。</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a:p>
            <a:r>
              <a:rPr lang="zh-TW" altLang="en-US" sz="2800" b="1" dirty="0">
                <a:ln/>
                <a:solidFill>
                  <a:schemeClr val="accent3"/>
                </a:solidFill>
                <a:latin typeface="微軟正黑體" panose="020B0604030504040204" pitchFamily="34" charset="-120"/>
                <a:ea typeface="微軟正黑體" panose="020B0604030504040204" pitchFamily="34" charset="-120"/>
              </a:rPr>
              <a:t> </a:t>
            </a:r>
            <a:endParaRPr lang="zh-HK" altLang="en-US" b="1" dirty="0">
              <a:ln/>
              <a:solidFill>
                <a:schemeClr val="accent3"/>
              </a:solidFill>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4AD77B9F-1842-45DC-8A60-9B96ADFC8AC7}"/>
              </a:ext>
            </a:extLst>
          </p:cNvPr>
          <p:cNvSpPr txBox="1"/>
          <p:nvPr/>
        </p:nvSpPr>
        <p:spPr>
          <a:xfrm>
            <a:off x="1197711" y="83548"/>
            <a:ext cx="6748575" cy="1077218"/>
          </a:xfrm>
          <a:prstGeom prst="rect">
            <a:avLst/>
          </a:prstGeom>
          <a:noFill/>
        </p:spPr>
        <p:txBody>
          <a:bodyPr wrap="square" rtlCol="0">
            <a:spAutoFit/>
          </a:bodyPr>
          <a:lstStyle/>
          <a:p>
            <a:pPr algn="ctr"/>
            <a:r>
              <a:rPr lang="zh-HK" alt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香港法例第</a:t>
            </a:r>
            <a:r>
              <a:rPr lang="en-US" altLang="zh-HK"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599</a:t>
            </a:r>
            <a:r>
              <a:rPr lang="en-US" altLang="zh-TW"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C</a:t>
            </a:r>
            <a:r>
              <a:rPr lang="zh-HK" alt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章</a:t>
            </a:r>
          </a:p>
          <a:p>
            <a:pPr algn="ctr"/>
            <a:r>
              <a:rPr lang="en-US" altLang="zh-TW"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a:t>
            </a:r>
            <a:r>
              <a:rPr lang="zh-TW" alt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若干到港人士強制檢疫規例</a:t>
            </a:r>
            <a:r>
              <a:rPr lang="en-US" altLang="zh-TW"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a:t>
            </a:r>
          </a:p>
        </p:txBody>
      </p:sp>
      <p:pic>
        <p:nvPicPr>
          <p:cNvPr id="5" name="圖片 4"/>
          <p:cNvPicPr>
            <a:picLocks noChangeAspect="1"/>
          </p:cNvPicPr>
          <p:nvPr/>
        </p:nvPicPr>
        <p:blipFill>
          <a:blip r:embed="rId6">
            <a:extLst>
              <a:ext uri="{BEBA8EAE-BF5A-486C-A8C5-ECC9F3942E4B}">
                <a14:imgProps xmlns:a14="http://schemas.microsoft.com/office/drawing/2010/main">
                  <a14:imgLayer r:embed="rId7">
                    <a14:imgEffect>
                      <a14:saturation sat="72000"/>
                    </a14:imgEffect>
                    <a14:imgEffect>
                      <a14:brightnessContrast contrast="-21000"/>
                    </a14:imgEffect>
                  </a14:imgLayer>
                </a14:imgProps>
              </a:ext>
              <a:ext uri="{28A0092B-C50C-407E-A947-70E740481C1C}">
                <a14:useLocalDpi xmlns:a14="http://schemas.microsoft.com/office/drawing/2010/main" val="0"/>
              </a:ext>
            </a:extLst>
          </a:blip>
          <a:stretch>
            <a:fillRect/>
          </a:stretch>
        </p:blipFill>
        <p:spPr>
          <a:xfrm>
            <a:off x="-1" y="1972380"/>
            <a:ext cx="9144000" cy="6096000"/>
          </a:xfrm>
          <a:prstGeom prst="rect">
            <a:avLst/>
          </a:prstGeom>
        </p:spPr>
      </p:pic>
      <p:sp>
        <p:nvSpPr>
          <p:cNvPr id="9" name="文字方塊 8"/>
          <p:cNvSpPr txBox="1"/>
          <p:nvPr/>
        </p:nvSpPr>
        <p:spPr>
          <a:xfrm>
            <a:off x="214070" y="6459786"/>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272563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C3B09C1-EE8E-49DE-BAD4-0738AAA78CA6}"/>
              </a:ext>
            </a:extLst>
          </p:cNvPr>
          <p:cNvSpPr>
            <a:spLocks noGrp="1"/>
          </p:cNvSpPr>
          <p:nvPr>
            <p:ph type="sldNum" sz="quarter" idx="12"/>
          </p:nvPr>
        </p:nvSpPr>
        <p:spPr/>
        <p:txBody>
          <a:bodyPr/>
          <a:lstStyle/>
          <a:p>
            <a:pPr rtl="0"/>
            <a:fld id="{9CD8D479-8942-46E8-A226-A4E01F7A105C}" type="slidenum">
              <a:rPr lang="en-US" altLang="zh-TW" noProof="0" smtClean="0">
                <a:latin typeface="微軟正黑體" panose="020B0604030504040204" pitchFamily="34" charset="-120"/>
                <a:ea typeface="微軟正黑體" panose="020B0604030504040204" pitchFamily="34" charset="-120"/>
              </a:rPr>
              <a:t>12</a:t>
            </a:fld>
            <a:endParaRPr lang="zh-TW" altLang="en-US" noProof="0" dirty="0">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ACA1ED29-2C32-46EE-A2B3-5069F3204B67}"/>
              </a:ext>
            </a:extLst>
          </p:cNvPr>
          <p:cNvSpPr/>
          <p:nvPr/>
        </p:nvSpPr>
        <p:spPr>
          <a:xfrm>
            <a:off x="653143" y="1381761"/>
            <a:ext cx="8003177" cy="5160562"/>
          </a:xfrm>
          <a:prstGeom prst="rect">
            <a:avLst/>
          </a:prstGeom>
          <a:blipFill dpi="0" rotWithShape="1">
            <a:blip r:embed="rId4">
              <a:alphaModFix amt="14000"/>
            </a:blip>
            <a:srcRect/>
            <a:tile tx="0" ty="0" sx="100000" sy="100000" flip="none" algn="tl"/>
          </a:blipFill>
          <a:effectLst>
            <a:softEdge rad="63500"/>
          </a:effectLst>
        </p:spPr>
        <p:txBody>
          <a:bodyPr wrap="square">
            <a:spAutoFit/>
          </a:bodyPr>
          <a:lstStyle/>
          <a:p>
            <a:endParaRPr lang="zh-TW" altLang="en-US"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　　</a:t>
            </a:r>
            <a:r>
              <a:rPr lang="zh-TW" altLang="en-US" sz="2200" dirty="0">
                <a:latin typeface="微軟正黑體" panose="020B0604030504040204" pitchFamily="34" charset="-120"/>
                <a:ea typeface="微軟正黑體" panose="020B0604030504040204" pitchFamily="34" charset="-120"/>
              </a:rPr>
              <a:t>三名男子因違反</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若干到港人士強制檢疫規例</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規例</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）（第</a:t>
            </a:r>
            <a:r>
              <a:rPr lang="en-US" altLang="zh-TW" sz="2200" dirty="0">
                <a:latin typeface="微軟正黑體" panose="020B0604030504040204" pitchFamily="34" charset="-120"/>
                <a:ea typeface="微軟正黑體" panose="020B0604030504040204" pitchFamily="34" charset="-120"/>
              </a:rPr>
              <a:t>599C</a:t>
            </a:r>
            <a:r>
              <a:rPr lang="zh-TW" altLang="en-US" sz="2200" dirty="0">
                <a:latin typeface="微軟正黑體" panose="020B0604030504040204" pitchFamily="34" charset="-120"/>
                <a:ea typeface="微軟正黑體" panose="020B0604030504040204" pitchFamily="34" charset="-120"/>
              </a:rPr>
              <a:t>章），今日（三月三十日）於裁判法院全部被判處即時監禁最長三個月。</a:t>
            </a:r>
            <a:endParaRPr lang="en-US" altLang="zh-TW" sz="2200" dirty="0">
              <a:latin typeface="微軟正黑體" panose="020B0604030504040204" pitchFamily="34" charset="-120"/>
              <a:ea typeface="微軟正黑體" panose="020B0604030504040204" pitchFamily="34" charset="-120"/>
            </a:endParaRPr>
          </a:p>
          <a:p>
            <a:endParaRPr lang="en-US" altLang="zh-TW" sz="2200" dirty="0">
              <a:latin typeface="微軟正黑體" panose="020B0604030504040204" pitchFamily="34" charset="-120"/>
              <a:ea typeface="微軟正黑體" panose="020B0604030504040204" pitchFamily="34" charset="-120"/>
            </a:endParaRPr>
          </a:p>
          <a:p>
            <a:r>
              <a:rPr lang="zh-TW" altLang="en-US" sz="2200" dirty="0">
                <a:latin typeface="微軟正黑體" panose="020B0604030504040204" pitchFamily="34" charset="-120"/>
                <a:ea typeface="微軟正黑體" panose="020B0604030504040204" pitchFamily="34" charset="-120"/>
              </a:rPr>
              <a:t> 首宗個案涉及一名</a:t>
            </a:r>
            <a:r>
              <a:rPr lang="en-US" altLang="zh-TW" sz="2200" dirty="0">
                <a:latin typeface="微軟正黑體" panose="020B0604030504040204" pitchFamily="34" charset="-120"/>
                <a:ea typeface="微軟正黑體" panose="020B0604030504040204" pitchFamily="34" charset="-120"/>
              </a:rPr>
              <a:t>31</a:t>
            </a:r>
            <a:r>
              <a:rPr lang="zh-TW" altLang="en-US" sz="2200" dirty="0">
                <a:latin typeface="微軟正黑體" panose="020B0604030504040204" pitchFamily="34" charset="-120"/>
                <a:ea typeface="微軟正黑體" panose="020B0604030504040204" pitchFamily="34" charset="-120"/>
              </a:rPr>
              <a:t>歲男子。他在三月八日於出入境管制站向一名獲授權人員提供虛假住址作檢疫地點。他被控違反</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規例</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第</a:t>
            </a:r>
            <a:r>
              <a:rPr lang="en-US" altLang="zh-TW" sz="2200" dirty="0">
                <a:latin typeface="微軟正黑體" panose="020B0604030504040204" pitchFamily="34" charset="-120"/>
                <a:ea typeface="微軟正黑體" panose="020B0604030504040204" pitchFamily="34" charset="-120"/>
              </a:rPr>
              <a:t>9</a:t>
            </a:r>
            <a:r>
              <a:rPr lang="zh-TW" altLang="en-US" sz="2200" dirty="0">
                <a:latin typeface="微軟正黑體" panose="020B0604030504040204" pitchFamily="34" charset="-120"/>
                <a:ea typeface="微軟正黑體" panose="020B0604030504040204" pitchFamily="34" charset="-120"/>
              </a:rPr>
              <a:t>條，今日於粉嶺裁判法院被判處即時監禁三個月。</a:t>
            </a:r>
          </a:p>
          <a:p>
            <a:r>
              <a:rPr lang="zh-TW" altLang="en-US" sz="2200" dirty="0">
                <a:latin typeface="微軟正黑體" panose="020B0604030504040204" pitchFamily="34" charset="-120"/>
                <a:ea typeface="微軟正黑體" panose="020B0604030504040204" pitchFamily="34" charset="-120"/>
              </a:rPr>
              <a:t>　　 </a:t>
            </a:r>
          </a:p>
          <a:p>
            <a:r>
              <a:rPr lang="zh-TW" altLang="en-US" sz="2200" dirty="0">
                <a:latin typeface="微軟正黑體" panose="020B0604030504040204" pitchFamily="34" charset="-120"/>
                <a:ea typeface="微軟正黑體" panose="020B0604030504040204" pitchFamily="34" charset="-120"/>
              </a:rPr>
              <a:t>　　第二和第三宗個案涉及兩名分別為</a:t>
            </a:r>
            <a:r>
              <a:rPr lang="en-US" altLang="zh-TW" sz="2200" dirty="0">
                <a:latin typeface="微軟正黑體" panose="020B0604030504040204" pitchFamily="34" charset="-120"/>
                <a:ea typeface="微軟正黑體" panose="020B0604030504040204" pitchFamily="34" charset="-120"/>
              </a:rPr>
              <a:t>37</a:t>
            </a:r>
            <a:r>
              <a:rPr lang="zh-TW" altLang="en-US" sz="2200" dirty="0">
                <a:latin typeface="微軟正黑體" panose="020B0604030504040204" pitchFamily="34" charset="-120"/>
                <a:ea typeface="微軟正黑體" panose="020B0604030504040204" pitchFamily="34" charset="-120"/>
              </a:rPr>
              <a:t>和</a:t>
            </a:r>
            <a:r>
              <a:rPr lang="en-US" altLang="zh-TW" sz="2200" dirty="0">
                <a:latin typeface="微軟正黑體" panose="020B0604030504040204" pitchFamily="34" charset="-120"/>
                <a:ea typeface="微軟正黑體" panose="020B0604030504040204" pitchFamily="34" charset="-120"/>
              </a:rPr>
              <a:t>41</a:t>
            </a:r>
            <a:r>
              <a:rPr lang="zh-TW" altLang="en-US" sz="2200" dirty="0">
                <a:latin typeface="微軟正黑體" panose="020B0604030504040204" pitchFamily="34" charset="-120"/>
                <a:ea typeface="微軟正黑體" panose="020B0604030504040204" pitchFamily="34" charset="-120"/>
              </a:rPr>
              <a:t>歲男子。他們早前被發出強制檢疫令，訂明他們必須在家中接受強制檢疫十四日。在檢疫令尚未屆滿前，他們在無合理辯解及未獲獲授權人員許可下，離開其檢疫地點，並在出入境管制站被入境事務處職員截獲。他們被控違反</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規例</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第</a:t>
            </a:r>
            <a:r>
              <a:rPr lang="en-US" altLang="zh-TW" sz="2200" dirty="0">
                <a:latin typeface="微軟正黑體" panose="020B0604030504040204" pitchFamily="34" charset="-120"/>
                <a:ea typeface="微軟正黑體" panose="020B0604030504040204" pitchFamily="34" charset="-120"/>
              </a:rPr>
              <a:t>8</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）及</a:t>
            </a:r>
            <a:r>
              <a:rPr lang="en-US" altLang="zh-TW" sz="2200" dirty="0">
                <a:latin typeface="微軟正黑體" panose="020B0604030504040204" pitchFamily="34" charset="-120"/>
                <a:ea typeface="微軟正黑體" panose="020B0604030504040204" pitchFamily="34" charset="-120"/>
              </a:rPr>
              <a:t>8</a:t>
            </a:r>
            <a:r>
              <a:rPr lang="zh-TW" altLang="en-US" sz="2200" dirty="0">
                <a:latin typeface="微軟正黑體" panose="020B0604030504040204" pitchFamily="34" charset="-120"/>
                <a:ea typeface="微軟正黑體" panose="020B0604030504040204" pitchFamily="34" charset="-120"/>
              </a:rPr>
              <a:t>（</a:t>
            </a:r>
            <a:r>
              <a:rPr lang="en-US" altLang="zh-TW" sz="2200" dirty="0">
                <a:latin typeface="微軟正黑體" panose="020B0604030504040204" pitchFamily="34" charset="-120"/>
                <a:ea typeface="微軟正黑體" panose="020B0604030504040204" pitchFamily="34" charset="-120"/>
              </a:rPr>
              <a:t>5</a:t>
            </a:r>
            <a:r>
              <a:rPr lang="zh-TW" altLang="en-US" sz="2200" dirty="0">
                <a:latin typeface="微軟正黑體" panose="020B0604030504040204" pitchFamily="34" charset="-120"/>
                <a:ea typeface="微軟正黑體" panose="020B0604030504040204" pitchFamily="34" charset="-120"/>
              </a:rPr>
              <a:t>）條，今日於西九龍裁判法院被分別判處即時監禁十日及六個星期。　　</a:t>
            </a:r>
            <a:endParaRPr lang="zh-HK" altLang="en-US" sz="2200"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FC3AAAA4-D537-4BFC-9F09-BEE45238C4B7}"/>
              </a:ext>
            </a:extLst>
          </p:cNvPr>
          <p:cNvSpPr txBox="1"/>
          <p:nvPr/>
        </p:nvSpPr>
        <p:spPr>
          <a:xfrm>
            <a:off x="130628" y="315677"/>
            <a:ext cx="8525691"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zh-TW" alt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首三宗違反有關新型冠狀病毒病檢疫令之判刑</a:t>
            </a:r>
            <a:r>
              <a:rPr lang="en-US" altLang="zh-TW"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 </a:t>
            </a:r>
            <a:r>
              <a:rPr lang="zh-TW" alt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 </a:t>
            </a:r>
            <a:r>
              <a:rPr lang="en-US" altLang="zh-TW"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(2020</a:t>
            </a:r>
            <a:r>
              <a:rPr lang="zh-TW" alt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年</a:t>
            </a:r>
            <a:r>
              <a:rPr lang="en-US" altLang="zh-TW"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a:t>
            </a:r>
            <a:endParaRPr lang="zh-HK" alt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810813" y="6511543"/>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254158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0000"/>
            <a:lum/>
          </a:blip>
          <a:srcRect/>
          <a:stretch>
            <a:fillRect/>
          </a:stretch>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739E9605-0052-41C6-A244-3DE10574EC3B}"/>
              </a:ext>
            </a:extLst>
          </p:cNvPr>
          <p:cNvSpPr>
            <a:spLocks noGrp="1"/>
          </p:cNvSpPr>
          <p:nvPr>
            <p:ph type="sldNum" sz="quarter" idx="12"/>
          </p:nvPr>
        </p:nvSpPr>
        <p:spPr/>
        <p:txBody>
          <a:bodyPr/>
          <a:lstStyle/>
          <a:p>
            <a:pPr rtl="0"/>
            <a:fld id="{9CD8D479-8942-46E8-A226-A4E01F7A105C}" type="slidenum">
              <a:rPr lang="en-US" altLang="zh-TW" noProof="0" smtClean="0"/>
              <a:t>13</a:t>
            </a:fld>
            <a:endParaRPr lang="zh-TW" altLang="en-US" noProof="0" dirty="0"/>
          </a:p>
        </p:txBody>
      </p:sp>
      <p:pic>
        <p:nvPicPr>
          <p:cNvPr id="4" name="圖片 3">
            <a:extLst>
              <a:ext uri="{FF2B5EF4-FFF2-40B4-BE49-F238E27FC236}">
                <a16:creationId xmlns:a16="http://schemas.microsoft.com/office/drawing/2014/main" id="{1A62B176-99F5-4D92-95C3-5C8D94252AE0}"/>
              </a:ext>
            </a:extLst>
          </p:cNvPr>
          <p:cNvPicPr>
            <a:picLocks noChangeAspect="1"/>
          </p:cNvPicPr>
          <p:nvPr/>
        </p:nvPicPr>
        <p:blipFill>
          <a:blip r:embed="rId4"/>
          <a:stretch>
            <a:fillRect/>
          </a:stretch>
        </p:blipFill>
        <p:spPr>
          <a:xfrm>
            <a:off x="1811215" y="1075080"/>
            <a:ext cx="5521569" cy="5233575"/>
          </a:xfrm>
          <a:prstGeom prst="rect">
            <a:avLst/>
          </a:prstGeom>
        </p:spPr>
      </p:pic>
      <p:sp>
        <p:nvSpPr>
          <p:cNvPr id="8" name="文字方塊 7">
            <a:extLst>
              <a:ext uri="{FF2B5EF4-FFF2-40B4-BE49-F238E27FC236}">
                <a16:creationId xmlns:a16="http://schemas.microsoft.com/office/drawing/2014/main" id="{8D28C3B4-E7F0-481C-8AAC-301001C2EA04}"/>
              </a:ext>
            </a:extLst>
          </p:cNvPr>
          <p:cNvSpPr txBox="1"/>
          <p:nvPr/>
        </p:nvSpPr>
        <p:spPr>
          <a:xfrm>
            <a:off x="483326" y="256957"/>
            <a:ext cx="8506823" cy="646331"/>
          </a:xfrm>
          <a:prstGeom prst="rect">
            <a:avLst/>
          </a:prstGeom>
          <a:noFill/>
        </p:spPr>
        <p:txBody>
          <a:bodyPr wrap="square" rtlCol="0">
            <a:spAutoFit/>
          </a:bodyPr>
          <a:lstStyle/>
          <a:p>
            <a:r>
              <a:rPr lang="zh-TW" alt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預防新型冠狀</a:t>
            </a:r>
            <a:r>
              <a:rPr lang="zh-TW" alt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病毒病在</a:t>
            </a:r>
            <a:r>
              <a:rPr lang="zh-TW" alt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社區傳播的建議</a:t>
            </a:r>
            <a:endParaRPr lang="zh-HK" altLang="en-U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889190" y="6480447"/>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184904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7000"/>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1526935" y="1763654"/>
            <a:ext cx="6090129" cy="1446550"/>
          </a:xfrm>
          <a:prstGeom prst="rect">
            <a:avLst/>
          </a:prstGeom>
          <a:noFill/>
        </p:spPr>
        <p:txBody>
          <a:bodyPr wrap="square" lIns="91440" tIns="45720" rIns="91440" bIns="45720">
            <a:spAutoFit/>
          </a:bodyPr>
          <a:lstStyle/>
          <a:p>
            <a:pPr algn="ctr"/>
            <a:r>
              <a:rPr lang="zh-TW" altLang="en-US" sz="88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學習重點</a:t>
            </a:r>
          </a:p>
        </p:txBody>
      </p:sp>
      <p:sp>
        <p:nvSpPr>
          <p:cNvPr id="2" name="投影片編號版面配置區 1">
            <a:extLst>
              <a:ext uri="{FF2B5EF4-FFF2-40B4-BE49-F238E27FC236}">
                <a16:creationId xmlns:a16="http://schemas.microsoft.com/office/drawing/2014/main" id="{5404FB62-9339-4D55-B729-B89B78E084A9}"/>
              </a:ext>
            </a:extLst>
          </p:cNvPr>
          <p:cNvSpPr>
            <a:spLocks noGrp="1"/>
          </p:cNvSpPr>
          <p:nvPr>
            <p:ph type="sldNum" sz="quarter" idx="12"/>
          </p:nvPr>
        </p:nvSpPr>
        <p:spPr/>
        <p:txBody>
          <a:bodyPr/>
          <a:lstStyle/>
          <a:p>
            <a:fld id="{9CD8D479-8942-46E8-A226-A4E01F7A105C}" type="slidenum">
              <a:rPr lang="en-US" altLang="zh-TW" smtClean="0"/>
              <a:pPr/>
              <a:t>2</a:t>
            </a:fld>
            <a:endParaRPr lang="zh-TW" altLang="en-US" dirty="0"/>
          </a:p>
        </p:txBody>
      </p:sp>
      <p:sp>
        <p:nvSpPr>
          <p:cNvPr id="5" name="文字方塊 4"/>
          <p:cNvSpPr txBox="1"/>
          <p:nvPr/>
        </p:nvSpPr>
        <p:spPr>
          <a:xfrm>
            <a:off x="227133" y="6174728"/>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20530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95" y="108597"/>
            <a:ext cx="8680537" cy="7056291"/>
          </a:xfrm>
          <a:prstGeom prst="rect">
            <a:avLst/>
          </a:prstGeom>
        </p:spPr>
      </p:pic>
      <p:sp>
        <p:nvSpPr>
          <p:cNvPr id="2" name="標題 1"/>
          <p:cNvSpPr>
            <a:spLocks noGrp="1"/>
          </p:cNvSpPr>
          <p:nvPr>
            <p:ph type="title"/>
          </p:nvPr>
        </p:nvSpPr>
        <p:spPr>
          <a:xfrm>
            <a:off x="778238" y="553716"/>
            <a:ext cx="7200900" cy="898860"/>
          </a:xfrm>
        </p:spPr>
        <p:txBody>
          <a:bodyPr rtlCol="0">
            <a:normAutofit/>
          </a:bodyPr>
          <a:lstStyle/>
          <a:p>
            <a:pPr rtl="0"/>
            <a:r>
              <a:rPr lang="zh-TW" altLang="en-US" sz="4000" b="1" dirty="0">
                <a:solidFill>
                  <a:schemeClr val="bg1"/>
                </a:solidFill>
                <a:latin typeface="微軟正黑體" panose="020B0604030504040204" pitchFamily="34" charset="-120"/>
                <a:ea typeface="微軟正黑體" panose="020B0604030504040204" pitchFamily="34" charset="-120"/>
              </a:rPr>
              <a:t>學習重點</a:t>
            </a:r>
          </a:p>
        </p:txBody>
      </p:sp>
      <p:sp>
        <p:nvSpPr>
          <p:cNvPr id="3" name="內容預留位置 2"/>
          <p:cNvSpPr>
            <a:spLocks noGrp="1"/>
          </p:cNvSpPr>
          <p:nvPr>
            <p:ph idx="1"/>
          </p:nvPr>
        </p:nvSpPr>
        <p:spPr>
          <a:xfrm>
            <a:off x="885489" y="5131397"/>
            <a:ext cx="7200900" cy="4114800"/>
          </a:xfrm>
        </p:spPr>
        <p:txBody>
          <a:bodyPr rtlCol="0"/>
          <a:lstStyle/>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941353871"/>
              </p:ext>
            </p:extLst>
          </p:nvPr>
        </p:nvGraphicFramePr>
        <p:xfrm>
          <a:off x="778238" y="1510161"/>
          <a:ext cx="7793795" cy="4892040"/>
        </p:xfrm>
        <a:graphic>
          <a:graphicData uri="http://schemas.openxmlformats.org/drawingml/2006/table">
            <a:tbl>
              <a:tblPr>
                <a:tableStyleId>{3B4B98B0-60AC-42C2-AFA5-B58CD77FA1E5}</a:tableStyleId>
              </a:tblPr>
              <a:tblGrid>
                <a:gridCol w="1256412">
                  <a:extLst>
                    <a:ext uri="{9D8B030D-6E8A-4147-A177-3AD203B41FA5}">
                      <a16:colId xmlns:a16="http://schemas.microsoft.com/office/drawing/2014/main" val="671913260"/>
                    </a:ext>
                  </a:extLst>
                </a:gridCol>
                <a:gridCol w="6537383">
                  <a:extLst>
                    <a:ext uri="{9D8B030D-6E8A-4147-A177-3AD203B41FA5}">
                      <a16:colId xmlns:a16="http://schemas.microsoft.com/office/drawing/2014/main" val="3911223499"/>
                    </a:ext>
                  </a:extLst>
                </a:gridCol>
              </a:tblGrid>
              <a:tr h="17745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100" b="0" dirty="0" smtClean="0">
                          <a:solidFill>
                            <a:schemeClr val="bg1"/>
                          </a:solidFill>
                          <a:latin typeface="微軟正黑體" panose="020B0604030504040204" pitchFamily="34" charset="-120"/>
                          <a:ea typeface="微軟正黑體" panose="020B0604030504040204" pitchFamily="34" charset="-120"/>
                        </a:rPr>
                        <a:t>資料概要</a:t>
                      </a:r>
                      <a:r>
                        <a:rPr lang="en-US" altLang="zh-TW" sz="2100" b="0" dirty="0">
                          <a:solidFill>
                            <a:schemeClr val="bg1"/>
                          </a:solidFill>
                          <a:latin typeface="微軟正黑體" panose="020B0604030504040204" pitchFamily="34" charset="-120"/>
                          <a:ea typeface="微軟正黑體" panose="020B0604030504040204" pitchFamily="34" charset="-120"/>
                        </a:rPr>
                        <a:t>:  </a:t>
                      </a:r>
                    </a:p>
                    <a:p>
                      <a:pPr>
                        <a:lnSpc>
                          <a:spcPct val="100000"/>
                        </a:lnSpc>
                      </a:pPr>
                      <a:endParaRPr lang="zh-TW" altLang="en-US" sz="2100" b="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just">
                        <a:lnSpc>
                          <a:spcPct val="100000"/>
                        </a:lnSpc>
                        <a:spcBef>
                          <a:spcPts val="120"/>
                        </a:spcBef>
                        <a:spcAft>
                          <a:spcPts val="600"/>
                        </a:spcAft>
                      </a:pPr>
                      <a:r>
                        <a:rPr lang="zh-TW" altLang="en-US" sz="2200" b="1" spc="100" baseline="0" dirty="0" smtClean="0">
                          <a:solidFill>
                            <a:schemeClr val="bg1"/>
                          </a:solidFill>
                          <a:latin typeface="微軟正黑體" panose="020B0604030504040204" pitchFamily="34" charset="-120"/>
                          <a:ea typeface="微軟正黑體" panose="020B0604030504040204" pitchFamily="34" charset="-120"/>
                        </a:rPr>
                        <a:t>新聞短片</a:t>
                      </a:r>
                      <a:r>
                        <a:rPr lang="zh-TW" altLang="en-US" sz="2200" b="0" spc="100" baseline="0" dirty="0" smtClean="0">
                          <a:solidFill>
                            <a:schemeClr val="bg1"/>
                          </a:solidFill>
                          <a:latin typeface="微軟正黑體" panose="020B0604030504040204" pitchFamily="34" charset="-120"/>
                          <a:ea typeface="微軟正黑體" panose="020B0604030504040204" pitchFamily="34" charset="-120"/>
                        </a:rPr>
                        <a:t>：</a:t>
                      </a:r>
                      <a:r>
                        <a:rPr lang="zh-TW" altLang="en-US" sz="2200" b="0" spc="100" baseline="0" dirty="0">
                          <a:solidFill>
                            <a:schemeClr val="bg1"/>
                          </a:solidFill>
                          <a:latin typeface="微軟正黑體" panose="020B0604030504040204" pitchFamily="34" charset="-120"/>
                          <a:ea typeface="微軟正黑體" panose="020B0604030504040204" pitchFamily="34" charset="-120"/>
                        </a:rPr>
                        <a:t>為加強應對</a:t>
                      </a:r>
                      <a:r>
                        <a:rPr lang="en-US" altLang="zh-TW" sz="2200" b="0" spc="100" baseline="0" dirty="0">
                          <a:solidFill>
                            <a:schemeClr val="bg1"/>
                          </a:solidFill>
                          <a:latin typeface="微軟正黑體" panose="020B0604030504040204" pitchFamily="34" charset="-120"/>
                          <a:ea typeface="微軟正黑體" panose="020B0604030504040204" pitchFamily="34" charset="-120"/>
                        </a:rPr>
                        <a:t>2019</a:t>
                      </a:r>
                      <a:r>
                        <a:rPr lang="zh-TW" altLang="en-US" sz="2200" b="0" spc="100" baseline="0" dirty="0">
                          <a:solidFill>
                            <a:schemeClr val="bg1"/>
                          </a:solidFill>
                          <a:latin typeface="微軟正黑體" panose="020B0604030504040204" pitchFamily="34" charset="-120"/>
                          <a:ea typeface="微軟正黑體" panose="020B0604030504040204" pitchFamily="34" charset="-120"/>
                        </a:rPr>
                        <a:t>冠狀病毒病疫情，政府於</a:t>
                      </a:r>
                      <a:r>
                        <a:rPr lang="en-US" altLang="zh-TW" sz="2200" b="0" spc="100" baseline="0" dirty="0">
                          <a:solidFill>
                            <a:schemeClr val="bg1"/>
                          </a:solidFill>
                          <a:latin typeface="微軟正黑體" panose="020B0604030504040204" pitchFamily="34" charset="-120"/>
                          <a:ea typeface="微軟正黑體" panose="020B0604030504040204" pitchFamily="34" charset="-120"/>
                        </a:rPr>
                        <a:t>2020</a:t>
                      </a:r>
                      <a:r>
                        <a:rPr lang="zh-TW" altLang="en-US" sz="2200" b="0" spc="100" baseline="0" dirty="0">
                          <a:solidFill>
                            <a:schemeClr val="bg1"/>
                          </a:solidFill>
                          <a:latin typeface="微軟正黑體" panose="020B0604030504040204" pitchFamily="34" charset="-120"/>
                          <a:ea typeface="微軟正黑體" panose="020B0604030504040204" pitchFamily="34" charset="-120"/>
                        </a:rPr>
                        <a:t>年</a:t>
                      </a:r>
                      <a:r>
                        <a:rPr lang="en-US" altLang="zh-TW" sz="2200" b="0" spc="100" baseline="0" dirty="0">
                          <a:solidFill>
                            <a:schemeClr val="bg1"/>
                          </a:solidFill>
                          <a:latin typeface="微軟正黑體" panose="020B0604030504040204" pitchFamily="34" charset="-120"/>
                          <a:ea typeface="微軟正黑體" panose="020B0604030504040204" pitchFamily="34" charset="-120"/>
                        </a:rPr>
                        <a:t>3</a:t>
                      </a:r>
                      <a:r>
                        <a:rPr lang="zh-TW" altLang="en-US" sz="2200" b="0" spc="100" baseline="0" dirty="0">
                          <a:solidFill>
                            <a:schemeClr val="bg1"/>
                          </a:solidFill>
                          <a:latin typeface="微軟正黑體" panose="020B0604030504040204" pitchFamily="34" charset="-120"/>
                          <a:ea typeface="微軟正黑體" panose="020B0604030504040204" pitchFamily="34" charset="-120"/>
                        </a:rPr>
                        <a:t>月向所有從海外抵港人士派發手帶，以便監察他們在強制檢疫期間是否留在特定處所。</a:t>
                      </a:r>
                      <a:endParaRPr lang="en-US" altLang="zh-TW" sz="2200" b="0" spc="100" baseline="0" dirty="0">
                        <a:solidFill>
                          <a:schemeClr val="bg1"/>
                        </a:solidFill>
                        <a:latin typeface="微軟正黑體" panose="020B0604030504040204" pitchFamily="34" charset="-120"/>
                        <a:ea typeface="微軟正黑體" panose="020B0604030504040204" pitchFamily="34" charset="-120"/>
                      </a:endParaRPr>
                    </a:p>
                    <a:p>
                      <a:pPr algn="just">
                        <a:lnSpc>
                          <a:spcPct val="100000"/>
                        </a:lnSpc>
                        <a:spcBef>
                          <a:spcPts val="600"/>
                        </a:spcBef>
                      </a:pPr>
                      <a:r>
                        <a:rPr lang="zh-TW" altLang="en-US" sz="2200" b="1" spc="100" baseline="0" dirty="0">
                          <a:solidFill>
                            <a:schemeClr val="bg1"/>
                          </a:solidFill>
                          <a:latin typeface="微軟正黑體" panose="020B0604030504040204" pitchFamily="34" charset="-120"/>
                          <a:ea typeface="微軟正黑體" panose="020B0604030504040204" pitchFamily="34" charset="-120"/>
                        </a:rPr>
                        <a:t>個案短片</a:t>
                      </a:r>
                      <a:r>
                        <a:rPr lang="zh-TW" altLang="en-US" sz="2200" b="0" spc="100" baseline="0" dirty="0">
                          <a:solidFill>
                            <a:schemeClr val="bg1"/>
                          </a:solidFill>
                          <a:latin typeface="微軟正黑體" panose="020B0604030504040204" pitchFamily="34" charset="-120"/>
                          <a:ea typeface="微軟正黑體" panose="020B0604030504040204" pitchFamily="34" charset="-120"/>
                        </a:rPr>
                        <a:t>：</a:t>
                      </a:r>
                      <a:r>
                        <a:rPr lang="zh-TW" altLang="en-US" sz="2200" b="0" spc="100" baseline="0" dirty="0" smtClean="0">
                          <a:solidFill>
                            <a:schemeClr val="bg1"/>
                          </a:solidFill>
                          <a:latin typeface="微軟正黑體" panose="020B0604030504040204" pitchFamily="34" charset="-120"/>
                          <a:ea typeface="微軟正黑體" panose="020B0604030504040204" pitchFamily="34" charset="-120"/>
                        </a:rPr>
                        <a:t>藉一個</a:t>
                      </a:r>
                      <a:r>
                        <a:rPr lang="zh-TW" altLang="en-US" sz="2200" b="0" spc="100" baseline="0" dirty="0">
                          <a:solidFill>
                            <a:schemeClr val="bg1"/>
                          </a:solidFill>
                          <a:latin typeface="微軟正黑體" panose="020B0604030504040204" pitchFamily="34" charset="-120"/>
                          <a:ea typeface="微軟正黑體" panose="020B0604030504040204" pitchFamily="34" charset="-120"/>
                        </a:rPr>
                        <a:t>違反強制檢疫令的模擬個案，指出違例者最高可被罰款</a:t>
                      </a:r>
                      <a:r>
                        <a:rPr lang="en-US" altLang="zh-TW" sz="2200" b="0" spc="100" baseline="0" dirty="0">
                          <a:solidFill>
                            <a:schemeClr val="bg1"/>
                          </a:solidFill>
                          <a:latin typeface="微軟正黑體" panose="020B0604030504040204" pitchFamily="34" charset="-120"/>
                          <a:ea typeface="微軟正黑體" panose="020B0604030504040204" pitchFamily="34" charset="-120"/>
                        </a:rPr>
                        <a:t>2.5</a:t>
                      </a:r>
                      <a:r>
                        <a:rPr lang="zh-TW" altLang="en-US" sz="2200" b="0" spc="100" baseline="0" dirty="0">
                          <a:solidFill>
                            <a:schemeClr val="bg1"/>
                          </a:solidFill>
                          <a:latin typeface="微軟正黑體" panose="020B0604030504040204" pitchFamily="34" charset="-120"/>
                          <a:ea typeface="微軟正黑體" panose="020B0604030504040204" pitchFamily="34" charset="-120"/>
                        </a:rPr>
                        <a:t>萬元及監禁</a:t>
                      </a:r>
                      <a:r>
                        <a:rPr lang="en-US" altLang="zh-TW" sz="2200" b="0" spc="100" baseline="0" dirty="0">
                          <a:solidFill>
                            <a:schemeClr val="bg1"/>
                          </a:solidFill>
                          <a:latin typeface="微軟正黑體" panose="020B0604030504040204" pitchFamily="34" charset="-120"/>
                          <a:ea typeface="微軟正黑體" panose="020B0604030504040204" pitchFamily="34" charset="-120"/>
                        </a:rPr>
                        <a:t>6</a:t>
                      </a:r>
                      <a:r>
                        <a:rPr lang="zh-TW" altLang="en-US" sz="2200" b="0" spc="100" baseline="0" dirty="0">
                          <a:solidFill>
                            <a:schemeClr val="bg1"/>
                          </a:solidFill>
                          <a:latin typeface="微軟正黑體" panose="020B0604030504040204" pitchFamily="34" charset="-120"/>
                          <a:ea typeface="微軟正黑體" panose="020B0604030504040204" pitchFamily="34" charset="-120"/>
                        </a:rPr>
                        <a:t>個</a:t>
                      </a:r>
                      <a:r>
                        <a:rPr lang="zh-TW" altLang="en-US" sz="2200" b="0" spc="100" baseline="0" dirty="0" smtClean="0">
                          <a:solidFill>
                            <a:schemeClr val="bg1"/>
                          </a:solidFill>
                          <a:latin typeface="微軟正黑體" panose="020B0604030504040204" pitchFamily="34" charset="-120"/>
                          <a:ea typeface="微軟正黑體" panose="020B0604030504040204" pitchFamily="34" charset="-120"/>
                        </a:rPr>
                        <a:t>月，並</a:t>
                      </a:r>
                      <a:r>
                        <a:rPr lang="zh-TW" altLang="en-US" sz="2200" b="0" i="0" spc="100" baseline="0" dirty="0">
                          <a:solidFill>
                            <a:schemeClr val="bg1"/>
                          </a:solidFill>
                          <a:latin typeface="微軟正黑體" panose="020B0604030504040204" pitchFamily="34" charset="-120"/>
                          <a:ea typeface="微軟正黑體" panose="020B0604030504040204" pitchFamily="34" charset="-120"/>
                        </a:rPr>
                        <a:t>呼籲所有接受家居檢疫人士切勿罔顧公眾</a:t>
                      </a:r>
                      <a:r>
                        <a:rPr lang="zh-TW" altLang="en-US" sz="2200" b="0" i="0" spc="100" baseline="0" dirty="0" smtClean="0">
                          <a:solidFill>
                            <a:schemeClr val="bg1"/>
                          </a:solidFill>
                          <a:latin typeface="微軟正黑體" panose="020B0604030504040204" pitchFamily="34" charset="-120"/>
                          <a:ea typeface="微軟正黑體" panose="020B0604030504040204" pitchFamily="34" charset="-120"/>
                        </a:rPr>
                        <a:t>利益，以身試法</a:t>
                      </a:r>
                      <a:r>
                        <a:rPr lang="zh-TW" altLang="en-US" sz="2200" b="0" i="0" spc="100" baseline="0" dirty="0">
                          <a:solidFill>
                            <a:schemeClr val="bg1"/>
                          </a:solidFill>
                          <a:latin typeface="微軟正黑體" panose="020B0604030504040204" pitchFamily="34" charset="-120"/>
                          <a:ea typeface="微軟正黑體" panose="020B0604030504040204" pitchFamily="34" charset="-120"/>
                        </a:rPr>
                        <a:t>。</a:t>
                      </a:r>
                      <a:endParaRPr lang="zh-TW" altLang="en-US" sz="2200" b="0" spc="100" baseline="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48304074"/>
                  </a:ext>
                </a:extLst>
              </a:tr>
              <a:tr h="7129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100" b="0" dirty="0">
                          <a:solidFill>
                            <a:schemeClr val="bg1"/>
                          </a:solidFill>
                          <a:latin typeface="微軟正黑體" panose="020B0604030504040204" pitchFamily="34" charset="-120"/>
                          <a:ea typeface="微軟正黑體" panose="020B0604030504040204" pitchFamily="34" charset="-120"/>
                        </a:rPr>
                        <a:t>學習目標：</a:t>
                      </a:r>
                    </a:p>
                  </a:txBody>
                  <a:tcPr>
                    <a:lnL>
                      <a:noFill/>
                    </a:lnL>
                    <a:lnR>
                      <a:noFill/>
                    </a:lnR>
                    <a:lnT>
                      <a:noFill/>
                    </a:lnT>
                    <a:lnB>
                      <a:noFill/>
                    </a:lnB>
                    <a:lnTlToBr w="12700" cmpd="sng">
                      <a:noFill/>
                      <a:prstDash val="solid"/>
                    </a:lnTlToBr>
                    <a:lnBlToTr w="12700" cmpd="sng">
                      <a:noFill/>
                      <a:prstDash val="solid"/>
                    </a:lnBlToTr>
                  </a:tcPr>
                </a:tc>
                <a:tc>
                  <a:txBody>
                    <a:bodyPr/>
                    <a:lstStyle/>
                    <a:p>
                      <a:pPr marL="342900" indent="-342900" algn="just">
                        <a:lnSpc>
                          <a:spcPct val="100000"/>
                        </a:lnSpc>
                        <a:spcBef>
                          <a:spcPts val="120"/>
                        </a:spcBef>
                        <a:spcAft>
                          <a:spcPts val="600"/>
                        </a:spcAft>
                        <a:buFont typeface="+mj-lt"/>
                        <a:buAutoNum type="arabicPeriod"/>
                      </a:pPr>
                      <a:r>
                        <a:rPr lang="zh-TW" altLang="en-US" sz="2200" spc="100" baseline="0" dirty="0">
                          <a:solidFill>
                            <a:schemeClr val="bg1"/>
                          </a:solidFill>
                          <a:latin typeface="微軟正黑體" panose="020B0604030504040204" pitchFamily="34" charset="-120"/>
                          <a:ea typeface="微軟正黑體" panose="020B0604030504040204" pitchFamily="34" charset="-120"/>
                        </a:rPr>
                        <a:t>明白遵守法律的重要性。</a:t>
                      </a:r>
                    </a:p>
                    <a:p>
                      <a:pPr marL="342900" indent="-342900" algn="just">
                        <a:lnSpc>
                          <a:spcPct val="100000"/>
                        </a:lnSpc>
                        <a:spcBef>
                          <a:spcPts val="600"/>
                        </a:spcBef>
                        <a:spcAft>
                          <a:spcPts val="600"/>
                        </a:spcAft>
                        <a:buFont typeface="+mj-lt"/>
                        <a:buAutoNum type="arabicPeriod"/>
                      </a:pPr>
                      <a:r>
                        <a:rPr lang="zh-TW" altLang="en-US" sz="2200" spc="100" baseline="0" dirty="0">
                          <a:solidFill>
                            <a:schemeClr val="bg1"/>
                          </a:solidFill>
                          <a:latin typeface="微軟正黑體" panose="020B0604030504040204" pitchFamily="34" charset="-120"/>
                          <a:ea typeface="微軟正黑體" panose="020B0604030504040204" pitchFamily="34" charset="-120"/>
                        </a:rPr>
                        <a:t>培養以理性和負責任的</a:t>
                      </a:r>
                      <a:r>
                        <a:rPr lang="zh-TW" altLang="en-US" sz="2200" spc="100" baseline="0" dirty="0" smtClean="0">
                          <a:solidFill>
                            <a:schemeClr val="bg1"/>
                          </a:solidFill>
                          <a:latin typeface="微軟正黑體" panose="020B0604030504040204" pitchFamily="34" charset="-120"/>
                          <a:ea typeface="微軟正黑體" panose="020B0604030504040204" pitchFamily="34" charset="-120"/>
                        </a:rPr>
                        <a:t>態度，面對</a:t>
                      </a:r>
                      <a:r>
                        <a:rPr lang="zh-TW" altLang="en-US" sz="2200" spc="100" baseline="0" dirty="0">
                          <a:solidFill>
                            <a:schemeClr val="bg1"/>
                          </a:solidFill>
                          <a:latin typeface="微軟正黑體" panose="020B0604030504040204" pitchFamily="34" charset="-120"/>
                          <a:ea typeface="微軟正黑體" panose="020B0604030504040204" pitchFamily="34" charset="-120"/>
                        </a:rPr>
                        <a:t>個人與公眾利益之間的矛盾處境。</a:t>
                      </a:r>
                      <a:endParaRPr lang="en-US" altLang="zh-TW" sz="2200" spc="100" baseline="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40042857"/>
                  </a:ext>
                </a:extLst>
              </a:tr>
              <a:tr h="88133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2100" b="0" dirty="0">
                          <a:solidFill>
                            <a:schemeClr val="bg1"/>
                          </a:solidFill>
                          <a:latin typeface="微軟正黑體" panose="020B0604030504040204" pitchFamily="34" charset="-120"/>
                          <a:ea typeface="微軟正黑體" panose="020B0604030504040204" pitchFamily="34" charset="-120"/>
                        </a:rPr>
                        <a:t>價值觀和態度</a:t>
                      </a:r>
                      <a:r>
                        <a:rPr lang="en-US" altLang="zh-TW" sz="2100" b="0" dirty="0">
                          <a:solidFill>
                            <a:schemeClr val="bg1"/>
                          </a:solidFill>
                          <a:latin typeface="微軟正黑體" panose="020B0604030504040204" pitchFamily="34" charset="-120"/>
                          <a:ea typeface="微軟正黑體" panose="020B0604030504040204" pitchFamily="34" charset="-120"/>
                        </a:rPr>
                        <a:t>:</a:t>
                      </a:r>
                      <a:endParaRPr lang="zh-TW" altLang="en-US" sz="2100" b="0" dirty="0">
                        <a:solidFill>
                          <a:schemeClr val="bg1"/>
                        </a:solidFill>
                        <a:latin typeface="微軟正黑體" panose="020B0604030504040204" pitchFamily="34" charset="-120"/>
                        <a:ea typeface="微軟正黑體" panose="020B0604030504040204" pitchFamily="34" charset="-120"/>
                      </a:endParaRPr>
                    </a:p>
                    <a:p>
                      <a:pPr>
                        <a:lnSpc>
                          <a:spcPct val="100000"/>
                        </a:lnSpc>
                      </a:pPr>
                      <a:endParaRPr lang="zh-TW" altLang="en-US" sz="2100" b="0" dirty="0">
                        <a:solidFill>
                          <a:schemeClr val="bg1"/>
                        </a:solidFill>
                        <a:latin typeface="微軟正黑體" panose="020B0604030504040204" pitchFamily="34" charset="-120"/>
                        <a:ea typeface="微軟正黑體" panose="020B0604030504040204" pitchFamily="34" charset="-120"/>
                      </a:endParaRPr>
                    </a:p>
                  </a:txBody>
                  <a:tcP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just" defTabSz="685800" rtl="0" eaLnBrk="1" fontAlgn="auto" latinLnBrk="0" hangingPunct="1">
                        <a:lnSpc>
                          <a:spcPct val="100000"/>
                        </a:lnSpc>
                        <a:spcBef>
                          <a:spcPts val="120"/>
                        </a:spcBef>
                        <a:spcAft>
                          <a:spcPts val="0"/>
                        </a:spcAft>
                        <a:buClrTx/>
                        <a:buSzTx/>
                        <a:buFontTx/>
                        <a:buNone/>
                        <a:tabLst/>
                        <a:defRPr/>
                      </a:pPr>
                      <a:r>
                        <a:rPr lang="zh-TW" altLang="en-US" sz="2200" kern="1200" spc="100" baseline="0" dirty="0">
                          <a:solidFill>
                            <a:schemeClr val="bg1"/>
                          </a:solidFill>
                          <a:latin typeface="微軟正黑體" panose="020B0604030504040204" pitchFamily="34" charset="-120"/>
                          <a:ea typeface="微軟正黑體" panose="020B0604030504040204" pitchFamily="34" charset="-120"/>
                          <a:cs typeface="+mn-cs"/>
                        </a:rPr>
                        <a:t>公民責任、守法精神、律己、承擔</a:t>
                      </a:r>
                      <a:r>
                        <a:rPr lang="zh-TW" altLang="en-US" sz="2200" kern="1200" spc="100" baseline="0" dirty="0" smtClean="0">
                          <a:solidFill>
                            <a:schemeClr val="bg1"/>
                          </a:solidFill>
                          <a:latin typeface="微軟正黑體" panose="020B0604030504040204" pitchFamily="34" charset="-120"/>
                          <a:ea typeface="微軟正黑體" panose="020B0604030504040204" pitchFamily="34" charset="-120"/>
                          <a:cs typeface="+mn-cs"/>
                        </a:rPr>
                        <a:t>精神</a:t>
                      </a:r>
                      <a:endParaRPr lang="zh-TW" altLang="en-US" sz="2200" kern="1200" spc="100" baseline="0" dirty="0">
                        <a:solidFill>
                          <a:schemeClr val="bg1"/>
                        </a:solidFill>
                        <a:latin typeface="微軟正黑體" panose="020B0604030504040204" pitchFamily="34" charset="-120"/>
                        <a:ea typeface="微軟正黑體" panose="020B0604030504040204" pitchFamily="34" charset="-120"/>
                        <a:cs typeface="+mn-cs"/>
                      </a:endParaRPr>
                    </a:p>
                  </a:txBody>
                  <a:tcP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7798219"/>
                  </a:ext>
                </a:extLst>
              </a:tr>
            </a:tbl>
          </a:graphicData>
        </a:graphic>
      </p:graphicFrame>
      <p:sp>
        <p:nvSpPr>
          <p:cNvPr id="4" name="投影片編號版面配置區 3">
            <a:extLst>
              <a:ext uri="{FF2B5EF4-FFF2-40B4-BE49-F238E27FC236}">
                <a16:creationId xmlns:a16="http://schemas.microsoft.com/office/drawing/2014/main" id="{0DBC5C18-0F6B-412C-B84C-F8CC4F2AEC37}"/>
              </a:ext>
            </a:extLst>
          </p:cNvPr>
          <p:cNvSpPr>
            <a:spLocks noGrp="1"/>
          </p:cNvSpPr>
          <p:nvPr>
            <p:ph type="sldNum" sz="quarter" idx="12"/>
          </p:nvPr>
        </p:nvSpPr>
        <p:spPr/>
        <p:txBody>
          <a:bodyPr/>
          <a:lstStyle/>
          <a:p>
            <a:fld id="{9CD8D479-8942-46E8-A226-A4E01F7A105C}" type="slidenum">
              <a:rPr lang="en-US" altLang="zh-TW" smtClean="0"/>
              <a:pPr/>
              <a:t>3</a:t>
            </a:fld>
            <a:endParaRPr lang="zh-TW" altLang="en-US" dirty="0"/>
          </a:p>
        </p:txBody>
      </p:sp>
      <p:sp>
        <p:nvSpPr>
          <p:cNvPr id="9" name="文字方塊 8"/>
          <p:cNvSpPr txBox="1"/>
          <p:nvPr/>
        </p:nvSpPr>
        <p:spPr>
          <a:xfrm>
            <a:off x="6351040" y="5989004"/>
            <a:ext cx="2463815" cy="261610"/>
          </a:xfrm>
          <a:prstGeom prst="rect">
            <a:avLst/>
          </a:prstGeom>
          <a:noFill/>
        </p:spPr>
        <p:txBody>
          <a:bodyPr wrap="square" rtlCol="0">
            <a:spAutoFit/>
          </a:bodyPr>
          <a:lstStyle/>
          <a:p>
            <a:r>
              <a:rPr lang="en-US" altLang="zh-HK" sz="1100" dirty="0" smtClean="0">
                <a:solidFill>
                  <a:schemeClr val="bg1"/>
                </a:solidFill>
              </a:rPr>
              <a:t>Images: www.freepik.com</a:t>
            </a:r>
            <a:endParaRPr lang="zh-HK" altLang="en-US" sz="1100" dirty="0">
              <a:solidFill>
                <a:schemeClr val="bg1"/>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7000"/>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209815" y="1840580"/>
            <a:ext cx="4724370" cy="1446550"/>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新聞</a:t>
            </a:r>
            <a:r>
              <a:rPr lang="zh-TW" altLang="en-US" sz="88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短片</a:t>
            </a:r>
            <a:endParaRPr lang="zh-TW" altLang="en-US"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993103DE-5684-4A5C-BFD9-D8944E6A58CE}"/>
              </a:ext>
            </a:extLst>
          </p:cNvPr>
          <p:cNvSpPr>
            <a:spLocks noGrp="1"/>
          </p:cNvSpPr>
          <p:nvPr>
            <p:ph type="sldNum" sz="quarter" idx="12"/>
          </p:nvPr>
        </p:nvSpPr>
        <p:spPr/>
        <p:txBody>
          <a:bodyPr/>
          <a:lstStyle/>
          <a:p>
            <a:fld id="{9CD8D479-8942-46E8-A226-A4E01F7A105C}" type="slidenum">
              <a:rPr lang="en-US" altLang="zh-TW" smtClean="0"/>
              <a:pPr/>
              <a:t>4</a:t>
            </a:fld>
            <a:endParaRPr lang="zh-TW" altLang="en-US" dirty="0"/>
          </a:p>
        </p:txBody>
      </p:sp>
      <p:sp>
        <p:nvSpPr>
          <p:cNvPr id="6" name="文字方塊 5"/>
          <p:cNvSpPr txBox="1"/>
          <p:nvPr/>
        </p:nvSpPr>
        <p:spPr>
          <a:xfrm>
            <a:off x="6685445" y="6380738"/>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39559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7000"/>
            <a:lum/>
          </a:blip>
          <a:srcRect/>
          <a:stretch>
            <a:fillRect l="-6000" t="-6000" r="-6000" b="-4000"/>
          </a:stretch>
        </a:blipFill>
        <a:effectLst/>
      </p:bgPr>
    </p:bg>
    <p:spTree>
      <p:nvGrpSpPr>
        <p:cNvPr id="1" name=""/>
        <p:cNvGrpSpPr/>
        <p:nvPr/>
      </p:nvGrpSpPr>
      <p:grpSpPr>
        <a:xfrm>
          <a:off x="0" y="0"/>
          <a:ext cx="0" cy="0"/>
          <a:chOff x="0" y="0"/>
          <a:chExt cx="0" cy="0"/>
        </a:xfrm>
      </p:grpSpPr>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6592"/>
            <a:ext cx="9906000" cy="7429500"/>
          </a:xfrm>
          <a:prstGeom prst="rect">
            <a:avLst/>
          </a:prstGeom>
        </p:spPr>
      </p:pic>
      <p:sp>
        <p:nvSpPr>
          <p:cNvPr id="4" name="投影片編號版面配置區 3">
            <a:extLst>
              <a:ext uri="{FF2B5EF4-FFF2-40B4-BE49-F238E27FC236}">
                <a16:creationId xmlns:a16="http://schemas.microsoft.com/office/drawing/2014/main" id="{1B9CD12B-121B-4C70-AA4E-B0538D5B895F}"/>
              </a:ext>
            </a:extLst>
          </p:cNvPr>
          <p:cNvSpPr>
            <a:spLocks noGrp="1"/>
          </p:cNvSpPr>
          <p:nvPr>
            <p:ph type="sldNum" sz="quarter" idx="12"/>
          </p:nvPr>
        </p:nvSpPr>
        <p:spPr/>
        <p:txBody>
          <a:bodyPr/>
          <a:lstStyle/>
          <a:p>
            <a:pPr rtl="0"/>
            <a:fld id="{9CD8D479-8942-46E8-A226-A4E01F7A105C}" type="slidenum">
              <a:rPr lang="en-US" altLang="zh-TW" noProof="0" smtClean="0"/>
              <a:t>5</a:t>
            </a:fld>
            <a:endParaRPr lang="zh-TW" altLang="en-US" noProof="0" dirty="0"/>
          </a:p>
        </p:txBody>
      </p:sp>
      <p:pic>
        <p:nvPicPr>
          <p:cNvPr id="5" name="圖片 4">
            <a:hlinkClick r:id="rId5"/>
            <a:extLst>
              <a:ext uri="{FF2B5EF4-FFF2-40B4-BE49-F238E27FC236}">
                <a16:creationId xmlns:a16="http://schemas.microsoft.com/office/drawing/2014/main" id="{52E4E169-B328-4FB9-A7A2-B29B624AEF59}"/>
              </a:ext>
            </a:extLst>
          </p:cNvPr>
          <p:cNvPicPr>
            <a:picLocks noChangeAspect="1"/>
          </p:cNvPicPr>
          <p:nvPr/>
        </p:nvPicPr>
        <p:blipFill>
          <a:blip r:embed="rId6"/>
          <a:stretch>
            <a:fillRect/>
          </a:stretch>
        </p:blipFill>
        <p:spPr>
          <a:xfrm>
            <a:off x="1655703" y="1910080"/>
            <a:ext cx="6289793" cy="3596640"/>
          </a:xfrm>
          <a:prstGeom prst="rect">
            <a:avLst/>
          </a:prstGeom>
        </p:spPr>
      </p:pic>
      <p:sp>
        <p:nvSpPr>
          <p:cNvPr id="8" name="矩形 7">
            <a:extLst>
              <a:ext uri="{FF2B5EF4-FFF2-40B4-BE49-F238E27FC236}">
                <a16:creationId xmlns:a16="http://schemas.microsoft.com/office/drawing/2014/main" id="{F19F6E2E-21ED-47A1-A91E-3D6D1E9880B5}"/>
              </a:ext>
            </a:extLst>
          </p:cNvPr>
          <p:cNvSpPr/>
          <p:nvPr/>
        </p:nvSpPr>
        <p:spPr>
          <a:xfrm>
            <a:off x="3310447" y="427950"/>
            <a:ext cx="2980303"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zh-TW" alt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背景資料</a:t>
            </a:r>
            <a:endParaRPr lang="zh-HK" alt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3" name="矩形 2"/>
          <p:cNvSpPr/>
          <p:nvPr/>
        </p:nvSpPr>
        <p:spPr>
          <a:xfrm>
            <a:off x="346819" y="6275120"/>
            <a:ext cx="2617768" cy="369332"/>
          </a:xfrm>
          <a:prstGeom prst="rect">
            <a:avLst/>
          </a:prstGeom>
        </p:spPr>
        <p:txBody>
          <a:bodyPr wrap="none">
            <a:spAutoFit/>
          </a:bodyPr>
          <a:lstStyle/>
          <a:p>
            <a:r>
              <a:rPr lang="en-US" altLang="zh-HK" dirty="0"/>
              <a:t>Images: www.freepik.com</a:t>
            </a:r>
            <a:endParaRPr lang="zh-HK" altLang="en-US" dirty="0"/>
          </a:p>
        </p:txBody>
      </p:sp>
    </p:spTree>
    <p:extLst>
      <p:ext uri="{BB962C8B-B14F-4D97-AF65-F5344CB8AC3E}">
        <p14:creationId xmlns:p14="http://schemas.microsoft.com/office/powerpoint/2010/main" val="70252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7000"/>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209814" y="1779620"/>
            <a:ext cx="4724370" cy="1446550"/>
          </a:xfrm>
          <a:prstGeom prst="rect">
            <a:avLst/>
          </a:prstGeom>
          <a:effectLst>
            <a:outerShdw blurRad="50800" dist="38100" dir="2700000" algn="tl" rotWithShape="0">
              <a:prstClr val="black">
                <a:alpha val="40000"/>
              </a:prstClr>
            </a:outerShdw>
          </a:effectLst>
        </p:spPr>
        <p:txBody>
          <a:bodyPr wrap="none">
            <a:spAutoFit/>
          </a:bodyPr>
          <a:lstStyle/>
          <a:p>
            <a:pPr algn="ctr"/>
            <a:r>
              <a:rPr lang="zh-TW" altLang="en-US"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個案</a:t>
            </a:r>
            <a:r>
              <a:rPr lang="zh-TW" altLang="en-US" sz="88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短片</a:t>
            </a:r>
            <a:endParaRPr lang="zh-TW" altLang="en-US" sz="88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993103DE-5684-4A5C-BFD9-D8944E6A58CE}"/>
              </a:ext>
            </a:extLst>
          </p:cNvPr>
          <p:cNvSpPr>
            <a:spLocks noGrp="1"/>
          </p:cNvSpPr>
          <p:nvPr>
            <p:ph type="sldNum" sz="quarter" idx="12"/>
          </p:nvPr>
        </p:nvSpPr>
        <p:spPr/>
        <p:txBody>
          <a:bodyPr/>
          <a:lstStyle/>
          <a:p>
            <a:fld id="{9CD8D479-8942-46E8-A226-A4E01F7A105C}" type="slidenum">
              <a:rPr lang="en-US" altLang="zh-TW" smtClean="0"/>
              <a:pPr/>
              <a:t>6</a:t>
            </a:fld>
            <a:endParaRPr lang="zh-TW" altLang="en-US" dirty="0"/>
          </a:p>
        </p:txBody>
      </p:sp>
      <p:sp>
        <p:nvSpPr>
          <p:cNvPr id="5" name="文字方塊 4"/>
          <p:cNvSpPr txBox="1"/>
          <p:nvPr/>
        </p:nvSpPr>
        <p:spPr>
          <a:xfrm>
            <a:off x="227133" y="6174728"/>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61366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7000"/>
            <a:lum/>
          </a:blip>
          <a:srcRect/>
          <a:stretch>
            <a:fillRect/>
          </a:stretch>
        </a:blipFill>
        <a:effectLst/>
      </p:bgPr>
    </p:bg>
    <p:spTree>
      <p:nvGrpSpPr>
        <p:cNvPr id="1" name=""/>
        <p:cNvGrpSpPr/>
        <p:nvPr/>
      </p:nvGrpSpPr>
      <p:grpSpPr>
        <a:xfrm>
          <a:off x="0" y="0"/>
          <a:ext cx="0" cy="0"/>
          <a:chOff x="0" y="0"/>
          <a:chExt cx="0" cy="0"/>
        </a:xfrm>
      </p:grpSpPr>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0710"/>
            <a:ext cx="9144000" cy="6858000"/>
          </a:xfrm>
          <a:prstGeom prst="rect">
            <a:avLst/>
          </a:prstGeom>
        </p:spPr>
      </p:pic>
      <p:sp>
        <p:nvSpPr>
          <p:cNvPr id="2" name="投影片編號版面配置區 1">
            <a:extLst>
              <a:ext uri="{FF2B5EF4-FFF2-40B4-BE49-F238E27FC236}">
                <a16:creationId xmlns:a16="http://schemas.microsoft.com/office/drawing/2014/main" id="{6EEFDD6B-876A-422E-962F-6C191999D531}"/>
              </a:ext>
            </a:extLst>
          </p:cNvPr>
          <p:cNvSpPr>
            <a:spLocks noGrp="1"/>
          </p:cNvSpPr>
          <p:nvPr>
            <p:ph type="sldNum" sz="quarter" idx="12"/>
          </p:nvPr>
        </p:nvSpPr>
        <p:spPr/>
        <p:txBody>
          <a:bodyPr/>
          <a:lstStyle/>
          <a:p>
            <a:pPr rtl="0"/>
            <a:fld id="{9CD8D479-8942-46E8-A226-A4E01F7A105C}" type="slidenum">
              <a:rPr lang="en-US" altLang="zh-TW" noProof="0" smtClean="0"/>
              <a:t>7</a:t>
            </a:fld>
            <a:endParaRPr lang="zh-TW" altLang="en-US" noProof="0" dirty="0"/>
          </a:p>
        </p:txBody>
      </p:sp>
      <p:pic>
        <p:nvPicPr>
          <p:cNvPr id="5" name="圖片 4">
            <a:hlinkClick r:id="rId5"/>
            <a:extLst>
              <a:ext uri="{FF2B5EF4-FFF2-40B4-BE49-F238E27FC236}">
                <a16:creationId xmlns:a16="http://schemas.microsoft.com/office/drawing/2014/main" id="{75BC3EB2-14F6-4C8A-B170-DD7FAA8FF4AD}"/>
              </a:ext>
            </a:extLst>
          </p:cNvPr>
          <p:cNvPicPr>
            <a:picLocks noChangeAspect="1"/>
          </p:cNvPicPr>
          <p:nvPr/>
        </p:nvPicPr>
        <p:blipFill>
          <a:blip r:embed="rId6"/>
          <a:stretch>
            <a:fillRect/>
          </a:stretch>
        </p:blipFill>
        <p:spPr>
          <a:xfrm>
            <a:off x="1376680" y="2207813"/>
            <a:ext cx="6390640" cy="2934536"/>
          </a:xfrm>
          <a:prstGeom prst="rect">
            <a:avLst/>
          </a:prstGeom>
        </p:spPr>
      </p:pic>
      <p:sp>
        <p:nvSpPr>
          <p:cNvPr id="3" name="矩形 2">
            <a:extLst>
              <a:ext uri="{FF2B5EF4-FFF2-40B4-BE49-F238E27FC236}">
                <a16:creationId xmlns:a16="http://schemas.microsoft.com/office/drawing/2014/main" id="{7CCCB3C2-298C-4A3D-A0FA-CA3AC59A4D92}"/>
              </a:ext>
            </a:extLst>
          </p:cNvPr>
          <p:cNvSpPr/>
          <p:nvPr/>
        </p:nvSpPr>
        <p:spPr>
          <a:xfrm>
            <a:off x="3094672" y="635992"/>
            <a:ext cx="2954655" cy="923330"/>
          </a:xfrm>
          <a:prstGeom prst="rect">
            <a:avLst/>
          </a:prstGeom>
          <a:noFill/>
        </p:spPr>
        <p:txBody>
          <a:bodyPr wrap="none" lIns="91440" tIns="45720" rIns="91440" bIns="45720">
            <a:spAutoFit/>
          </a:bodyPr>
          <a:lstStyle/>
          <a:p>
            <a:pPr algn="ctr"/>
            <a:r>
              <a:rPr lang="zh-TW" altLang="en-US" sz="5400" b="1" cap="none" spc="0" dirty="0">
                <a:ln w="6600">
                  <a:solidFill>
                    <a:schemeClr val="accent2"/>
                  </a:solidFill>
                  <a:prstDash val="solid"/>
                </a:ln>
                <a:solidFill>
                  <a:srgbClr val="FFFFFF"/>
                </a:solidFill>
                <a:effectLst>
                  <a:outerShdw dist="38100" dir="2700000" algn="tl" rotWithShape="0">
                    <a:schemeClr val="accent2"/>
                  </a:outerShdw>
                </a:effectLst>
                <a:latin typeface="微軟正黑體" panose="020B0604030504040204" pitchFamily="34" charset="-120"/>
                <a:ea typeface="微軟正黑體" panose="020B0604030504040204" pitchFamily="34" charset="-120"/>
              </a:rPr>
              <a:t>個案資料</a:t>
            </a:r>
            <a:endParaRPr lang="zh-HK" alt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矩形 3"/>
          <p:cNvSpPr/>
          <p:nvPr/>
        </p:nvSpPr>
        <p:spPr>
          <a:xfrm>
            <a:off x="256869" y="6275120"/>
            <a:ext cx="2617768" cy="369332"/>
          </a:xfrm>
          <a:prstGeom prst="rect">
            <a:avLst/>
          </a:prstGeom>
        </p:spPr>
        <p:txBody>
          <a:bodyPr wrap="none">
            <a:spAutoFit/>
          </a:bodyPr>
          <a:lstStyle/>
          <a:p>
            <a:r>
              <a:rPr lang="en-US" altLang="zh-HK" dirty="0"/>
              <a:t>Images: www.freepik.com</a:t>
            </a:r>
            <a:endParaRPr lang="zh-HK" altLang="en-US" dirty="0"/>
          </a:p>
        </p:txBody>
      </p:sp>
    </p:spTree>
    <p:extLst>
      <p:ext uri="{BB962C8B-B14F-4D97-AF65-F5344CB8AC3E}">
        <p14:creationId xmlns:p14="http://schemas.microsoft.com/office/powerpoint/2010/main" val="416202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541308" y="1906454"/>
            <a:ext cx="4294765" cy="1323439"/>
          </a:xfrm>
          <a:prstGeom prst="rect">
            <a:avLst/>
          </a:prstGeom>
          <a:noFill/>
          <a:effectLst>
            <a:outerShdw blurRad="50800" dist="38100" dir="2700000" algn="tl" rotWithShape="0">
              <a:prstClr val="black">
                <a:alpha val="40000"/>
              </a:prstClr>
            </a:outerShdw>
          </a:effectLst>
        </p:spPr>
        <p:txBody>
          <a:bodyPr wrap="none">
            <a:spAutoFit/>
          </a:bodyPr>
          <a:lstStyle/>
          <a:p>
            <a:r>
              <a:rPr lang="zh-TW" altLang="en-US" sz="80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反思問題</a:t>
            </a:r>
          </a:p>
        </p:txBody>
      </p:sp>
      <p:sp>
        <p:nvSpPr>
          <p:cNvPr id="2" name="投影片編號版面配置區 1">
            <a:extLst>
              <a:ext uri="{FF2B5EF4-FFF2-40B4-BE49-F238E27FC236}">
                <a16:creationId xmlns:a16="http://schemas.microsoft.com/office/drawing/2014/main" id="{23A1B5A9-E6DA-404F-8C91-4058EC4D5E96}"/>
              </a:ext>
            </a:extLst>
          </p:cNvPr>
          <p:cNvSpPr>
            <a:spLocks noGrp="1"/>
          </p:cNvSpPr>
          <p:nvPr>
            <p:ph type="sldNum" sz="quarter" idx="12"/>
          </p:nvPr>
        </p:nvSpPr>
        <p:spPr/>
        <p:txBody>
          <a:bodyPr/>
          <a:lstStyle/>
          <a:p>
            <a:pPr rtl="0"/>
            <a:fld id="{9CD8D479-8942-46E8-A226-A4E01F7A105C}" type="slidenum">
              <a:rPr lang="en-US" altLang="zh-TW" noProof="0" smtClean="0"/>
              <a:t>8</a:t>
            </a:fld>
            <a:endParaRPr lang="zh-TW" altLang="en-US" noProof="0"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680" y="3328978"/>
            <a:ext cx="3535594" cy="3529022"/>
          </a:xfrm>
          <a:prstGeom prst="rect">
            <a:avLst/>
          </a:prstGeom>
        </p:spPr>
      </p:pic>
      <p:sp>
        <p:nvSpPr>
          <p:cNvPr id="6" name="文字方塊 5"/>
          <p:cNvSpPr txBox="1"/>
          <p:nvPr/>
        </p:nvSpPr>
        <p:spPr>
          <a:xfrm>
            <a:off x="6445053" y="6328981"/>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11282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4000"/>
            <a:lum/>
          </a:blip>
          <a:srcRect/>
          <a:stretch>
            <a:fillRect/>
          </a:stretch>
        </a:blipFill>
        <a:effectLst/>
      </p:bgPr>
    </p:bg>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172F57A-51B3-4698-A0A1-1FDC49942B6C}"/>
              </a:ext>
            </a:extLst>
          </p:cNvPr>
          <p:cNvSpPr>
            <a:spLocks noGrp="1"/>
          </p:cNvSpPr>
          <p:nvPr>
            <p:ph type="sldNum" sz="quarter" idx="12"/>
          </p:nvPr>
        </p:nvSpPr>
        <p:spPr/>
        <p:txBody>
          <a:bodyPr/>
          <a:lstStyle/>
          <a:p>
            <a:pPr rtl="0"/>
            <a:fld id="{9CD8D479-8942-46E8-A226-A4E01F7A105C}" type="slidenum">
              <a:rPr lang="en-US" altLang="zh-TW" noProof="0" smtClean="0"/>
              <a:t>9</a:t>
            </a:fld>
            <a:endParaRPr lang="zh-TW" altLang="en-US" noProof="0" dirty="0"/>
          </a:p>
        </p:txBody>
      </p:sp>
      <p:sp>
        <p:nvSpPr>
          <p:cNvPr id="8" name="標題 1">
            <a:extLst>
              <a:ext uri="{FF2B5EF4-FFF2-40B4-BE49-F238E27FC236}">
                <a16:creationId xmlns:a16="http://schemas.microsoft.com/office/drawing/2014/main" id="{2EEEAA1C-ADF2-40F8-A56A-2022F2BE9DCD}"/>
              </a:ext>
            </a:extLst>
          </p:cNvPr>
          <p:cNvSpPr txBox="1">
            <a:spLocks/>
          </p:cNvSpPr>
          <p:nvPr/>
        </p:nvSpPr>
        <p:spPr>
          <a:xfrm>
            <a:off x="457003" y="402837"/>
            <a:ext cx="4531557" cy="1200329"/>
          </a:xfrm>
          <a:prstGeom prst="rect">
            <a:avLst/>
          </a:prstGeom>
          <a:noFill/>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zh-TW" alt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反思問題</a:t>
            </a:r>
          </a:p>
        </p:txBody>
      </p:sp>
      <p:sp>
        <p:nvSpPr>
          <p:cNvPr id="4" name="矩形 3"/>
          <p:cNvSpPr/>
          <p:nvPr/>
        </p:nvSpPr>
        <p:spPr>
          <a:xfrm>
            <a:off x="457003" y="1845539"/>
            <a:ext cx="8177546" cy="4893647"/>
          </a:xfrm>
          <a:prstGeom prst="rect">
            <a:avLst/>
          </a:prstGeom>
          <a:noFill/>
          <a:effectLst>
            <a:outerShdw blurRad="50800" dist="38100" dir="2700000" algn="tl" rotWithShape="0">
              <a:prstClr val="black">
                <a:alpha val="40000"/>
              </a:prstClr>
            </a:outerShdw>
            <a:softEdge rad="63500"/>
          </a:effectLst>
        </p:spPr>
        <p:txBody>
          <a:bodyPr wrap="square" lIns="91440" tIns="45720" rIns="91440" bIns="45720">
            <a:spAutoFit/>
          </a:bodyPr>
          <a:lstStyle/>
          <a:p>
            <a:pPr marL="342900" indent="-342900" algn="just" hangingPunct="0">
              <a:spcBef>
                <a:spcPts val="1200"/>
              </a:spcBef>
              <a:spcAft>
                <a:spcPts val="600"/>
              </a:spcAft>
              <a:buAutoNum type="arabicPeriod"/>
            </a:pPr>
            <a:r>
              <a:rPr lang="zh-TW" altLang="en-US" sz="2800" dirty="0">
                <a:latin typeface="微軟正黑體" panose="020B0604030504040204" pitchFamily="34" charset="-120"/>
                <a:ea typeface="微軟正黑體" panose="020B0604030504040204" pitchFamily="34" charset="-120"/>
              </a:rPr>
              <a:t>接受</a:t>
            </a:r>
            <a:r>
              <a:rPr lang="en-US" altLang="zh-TW" sz="2800" dirty="0">
                <a:latin typeface="微軟正黑體" panose="020B0604030504040204" pitchFamily="34" charset="-120"/>
                <a:ea typeface="微軟正黑體" panose="020B0604030504040204" pitchFamily="34" charset="-120"/>
              </a:rPr>
              <a:t>14</a:t>
            </a:r>
            <a:r>
              <a:rPr lang="zh-TW" altLang="en-US" sz="2800" dirty="0">
                <a:latin typeface="微軟正黑體" panose="020B0604030504040204" pitchFamily="34" charset="-120"/>
                <a:ea typeface="微軟正黑體" panose="020B0604030504040204" pitchFamily="34" charset="-120"/>
              </a:rPr>
              <a:t>天強制家居檢疫的人，生活上會有什麼變化？假如你是個案主角</a:t>
            </a:r>
            <a:r>
              <a:rPr lang="zh-TW" altLang="en-US" sz="2800" u="sng" dirty="0">
                <a:latin typeface="微軟正黑體" panose="020B0604030504040204" pitchFamily="34" charset="-120"/>
                <a:ea typeface="微軟正黑體" panose="020B0604030504040204" pitchFamily="34" charset="-120"/>
              </a:rPr>
              <a:t>堅哥</a:t>
            </a:r>
            <a:r>
              <a:rPr lang="zh-TW" altLang="en-US" sz="2800" dirty="0">
                <a:latin typeface="微軟正黑體" panose="020B0604030504040204" pitchFamily="34" charset="-120"/>
                <a:ea typeface="微軟正黑體" panose="020B0604030504040204" pitchFamily="34" charset="-120"/>
              </a:rPr>
              <a:t>，你有什麼感受？</a:t>
            </a:r>
            <a:endParaRPr lang="en-US" altLang="zh-TW" sz="2800" dirty="0">
              <a:latin typeface="微軟正黑體" panose="020B0604030504040204" pitchFamily="34" charset="-120"/>
              <a:ea typeface="微軟正黑體" panose="020B0604030504040204" pitchFamily="34" charset="-120"/>
            </a:endParaRPr>
          </a:p>
          <a:p>
            <a:pPr marL="342900" indent="-342900" algn="just">
              <a:spcBef>
                <a:spcPts val="1200"/>
              </a:spcBef>
              <a:spcAft>
                <a:spcPts val="600"/>
              </a:spcAft>
              <a:buAutoNum type="arabicPeriod"/>
            </a:pPr>
            <a:r>
              <a:rPr lang="zh-TW" altLang="en-US" sz="2800" dirty="0">
                <a:latin typeface="微軟正黑體" panose="020B0604030504040204" pitchFamily="34" charset="-120"/>
                <a:ea typeface="微軟正黑體" panose="020B0604030504040204" pitchFamily="34" charset="-120"/>
              </a:rPr>
              <a:t>為什麼</a:t>
            </a:r>
            <a:r>
              <a:rPr lang="zh-TW" altLang="en-US" sz="2800" u="sng" dirty="0">
                <a:latin typeface="微軟正黑體" panose="020B0604030504040204" pitchFamily="34" charset="-120"/>
                <a:ea typeface="微軟正黑體" panose="020B0604030504040204" pitchFamily="34" charset="-120"/>
              </a:rPr>
              <a:t>堅哥</a:t>
            </a:r>
            <a:r>
              <a:rPr lang="zh-TW" altLang="en-US" sz="2800" dirty="0">
                <a:latin typeface="微軟正黑體" panose="020B0604030504040204" pitchFamily="34" charset="-120"/>
                <a:ea typeface="微軟正黑體" panose="020B0604030504040204" pitchFamily="34" charset="-120"/>
              </a:rPr>
              <a:t>曾兩度違反檢疫令偷偷離開居所？</a:t>
            </a:r>
            <a:endParaRPr lang="en-US" altLang="zh-TW" sz="2800" dirty="0">
              <a:latin typeface="微軟正黑體" panose="020B0604030504040204" pitchFamily="34" charset="-120"/>
              <a:ea typeface="微軟正黑體" panose="020B0604030504040204" pitchFamily="34" charset="-120"/>
            </a:endParaRPr>
          </a:p>
          <a:p>
            <a:pPr marL="342900" indent="-342900" algn="just" hangingPunct="0">
              <a:spcBef>
                <a:spcPts val="1200"/>
              </a:spcBef>
              <a:spcAft>
                <a:spcPts val="600"/>
              </a:spcAft>
              <a:buAutoNum type="arabicPeriod"/>
            </a:pPr>
            <a:r>
              <a:rPr lang="zh-TW" altLang="en-US" sz="2800" dirty="0">
                <a:latin typeface="微軟正黑體" panose="020B0604030504040204" pitchFamily="34" charset="-120"/>
                <a:ea typeface="微軟正黑體" panose="020B0604030504040204" pitchFamily="34" charset="-120"/>
              </a:rPr>
              <a:t>假如你是</a:t>
            </a:r>
            <a:r>
              <a:rPr lang="zh-TW" altLang="en-US" sz="2800" u="sng" dirty="0">
                <a:latin typeface="微軟正黑體" panose="020B0604030504040204" pitchFamily="34" charset="-120"/>
                <a:ea typeface="微軟正黑體" panose="020B0604030504040204" pitchFamily="34" charset="-120"/>
              </a:rPr>
              <a:t>堅哥</a:t>
            </a:r>
            <a:r>
              <a:rPr lang="zh-TW" altLang="en-US" sz="2800" dirty="0">
                <a:latin typeface="微軟正黑體" panose="020B0604030504040204" pitchFamily="34" charset="-120"/>
                <a:ea typeface="微軟正黑體" panose="020B0604030504040204" pitchFamily="34" charset="-120"/>
              </a:rPr>
              <a:t>的鄰居，你會舉報</a:t>
            </a:r>
            <a:r>
              <a:rPr lang="zh-TW" altLang="en-US" sz="2800" u="sng" dirty="0">
                <a:latin typeface="微軟正黑體" panose="020B0604030504040204" pitchFamily="34" charset="-120"/>
                <a:ea typeface="微軟正黑體" panose="020B0604030504040204" pitchFamily="34" charset="-120"/>
              </a:rPr>
              <a:t>堅哥</a:t>
            </a:r>
            <a:r>
              <a:rPr lang="zh-TW" altLang="en-US" sz="2800" dirty="0">
                <a:latin typeface="微軟正黑體" panose="020B0604030504040204" pitchFamily="34" charset="-120"/>
                <a:ea typeface="微軟正黑體" panose="020B0604030504040204" pitchFamily="34" charset="-120"/>
              </a:rPr>
              <a:t>嗎？為什麼？</a:t>
            </a:r>
            <a:endParaRPr lang="en-US" altLang="zh-TW" sz="2800" dirty="0">
              <a:latin typeface="微軟正黑體" panose="020B0604030504040204" pitchFamily="34" charset="-120"/>
              <a:ea typeface="微軟正黑體" panose="020B0604030504040204" pitchFamily="34" charset="-120"/>
            </a:endParaRPr>
          </a:p>
          <a:p>
            <a:pPr marL="342900" indent="-342900" algn="just" hangingPunct="0">
              <a:spcBef>
                <a:spcPts val="1200"/>
              </a:spcBef>
              <a:spcAft>
                <a:spcPts val="600"/>
              </a:spcAft>
              <a:buAutoNum type="arabicPeriod"/>
            </a:pPr>
            <a:r>
              <a:rPr lang="zh-TW" altLang="en-US" sz="2800" dirty="0">
                <a:latin typeface="微軟正黑體" panose="020B0604030504040204" pitchFamily="34" charset="-120"/>
                <a:ea typeface="微軟正黑體" panose="020B0604030504040204" pitchFamily="34" charset="-120"/>
              </a:rPr>
              <a:t>假如你是</a:t>
            </a:r>
            <a:r>
              <a:rPr lang="zh-TW" altLang="en-US" sz="2800" u="sng" dirty="0">
                <a:latin typeface="微軟正黑體" panose="020B0604030504040204" pitchFamily="34" charset="-120"/>
                <a:ea typeface="微軟正黑體" panose="020B0604030504040204" pitchFamily="34" charset="-120"/>
              </a:rPr>
              <a:t>堅哥</a:t>
            </a:r>
            <a:r>
              <a:rPr lang="zh-TW" altLang="en-US" sz="2800" dirty="0">
                <a:latin typeface="微軟正黑體" panose="020B0604030504040204" pitchFamily="34" charset="-120"/>
                <a:ea typeface="微軟正黑體" panose="020B0604030504040204" pitchFamily="34" charset="-120"/>
              </a:rPr>
              <a:t>，你會嘗試外出用餐或購物嗎？為什麼？</a:t>
            </a:r>
            <a:endParaRPr lang="en-US" altLang="zh-TW" sz="2800" dirty="0">
              <a:latin typeface="微軟正黑體" panose="020B0604030504040204" pitchFamily="34" charset="-120"/>
              <a:ea typeface="微軟正黑體" panose="020B0604030504040204" pitchFamily="34" charset="-120"/>
            </a:endParaRPr>
          </a:p>
          <a:p>
            <a:pPr marL="342900" indent="-342900" algn="just">
              <a:spcBef>
                <a:spcPts val="1200"/>
              </a:spcBef>
              <a:spcAft>
                <a:spcPts val="600"/>
              </a:spcAft>
              <a:buAutoNum type="arabicPeriod"/>
            </a:pPr>
            <a:r>
              <a:rPr lang="zh-TW" altLang="en-US" sz="2800" dirty="0">
                <a:latin typeface="微軟正黑體" panose="020B0604030504040204" pitchFamily="34" charset="-120"/>
                <a:ea typeface="微軟正黑體" panose="020B0604030504040204" pitchFamily="34" charset="-120"/>
              </a:rPr>
              <a:t>如果你是</a:t>
            </a:r>
            <a:r>
              <a:rPr lang="zh-TW" altLang="en-US" sz="2800" u="sng" dirty="0">
                <a:latin typeface="微軟正黑體" panose="020B0604030504040204" pitchFamily="34" charset="-120"/>
                <a:ea typeface="微軟正黑體" panose="020B0604030504040204" pitchFamily="34" charset="-120"/>
              </a:rPr>
              <a:t>堅哥</a:t>
            </a:r>
            <a:r>
              <a:rPr lang="zh-TW" altLang="en-US" sz="2800" dirty="0">
                <a:latin typeface="微軟正黑體" panose="020B0604030504040204" pitchFamily="34" charset="-120"/>
                <a:ea typeface="微軟正黑體" panose="020B0604030504040204" pitchFamily="34" charset="-120"/>
              </a:rPr>
              <a:t>，在完成</a:t>
            </a:r>
            <a:r>
              <a:rPr lang="en-US" altLang="zh-TW" sz="2800" dirty="0">
                <a:latin typeface="微軟正黑體" panose="020B0604030504040204" pitchFamily="34" charset="-120"/>
                <a:ea typeface="微軟正黑體" panose="020B0604030504040204" pitchFamily="34" charset="-120"/>
              </a:rPr>
              <a:t>14</a:t>
            </a:r>
            <a:r>
              <a:rPr lang="zh-TW" altLang="en-US" sz="2800" dirty="0">
                <a:latin typeface="微軟正黑體" panose="020B0604030504040204" pitchFamily="34" charset="-120"/>
                <a:ea typeface="微軟正黑體" panose="020B0604030504040204" pitchFamily="34" charset="-120"/>
              </a:rPr>
              <a:t>天強制家居檢疫後，你會盡量留在家中嗎</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為什麼 </a:t>
            </a:r>
            <a:r>
              <a:rPr lang="en-US" altLang="zh-TW" sz="2800" dirty="0">
                <a:latin typeface="微軟正黑體" panose="020B0604030504040204" pitchFamily="34" charset="-120"/>
                <a:ea typeface="微軟正黑體" panose="020B0604030504040204" pitchFamily="34" charset="-120"/>
              </a:rPr>
              <a:t>?</a:t>
            </a:r>
          </a:p>
        </p:txBody>
      </p:sp>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5160" y="150369"/>
            <a:ext cx="2557895" cy="1705263"/>
          </a:xfrm>
          <a:prstGeom prst="rect">
            <a:avLst/>
          </a:prstGeom>
        </p:spPr>
      </p:pic>
      <p:sp>
        <p:nvSpPr>
          <p:cNvPr id="9" name="文字方塊 8"/>
          <p:cNvSpPr txBox="1"/>
          <p:nvPr/>
        </p:nvSpPr>
        <p:spPr>
          <a:xfrm>
            <a:off x="7177455" y="6459786"/>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2169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3346</TotalTime>
  <Words>1470</Words>
  <Application>Microsoft Office PowerPoint</Application>
  <PresentationFormat>如螢幕大小 (4:3)</PresentationFormat>
  <Paragraphs>96</Paragraphs>
  <Slides>13</Slides>
  <Notes>11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13</vt:i4>
      </vt:variant>
    </vt:vector>
  </HeadingPairs>
  <TitlesOfParts>
    <vt:vector size="20" baseType="lpstr">
      <vt:lpstr>微軟正黑體</vt:lpstr>
      <vt:lpstr>PMingLiU</vt:lpstr>
      <vt:lpstr>PMingLiU</vt:lpstr>
      <vt:lpstr>Arial</vt:lpstr>
      <vt:lpstr>Calibri</vt:lpstr>
      <vt:lpstr>Calibri Light</vt:lpstr>
      <vt:lpstr>回顧</vt:lpstr>
      <vt:lpstr>生活事件事例： 「遵『手』檢疫令」  價值觀教育  高小、初中及高中 教育局 德育、公民及國民教育組製作 2020年6月  </vt:lpstr>
      <vt:lpstr>PowerPoint 簡報</vt:lpstr>
      <vt:lpstr>學習重點</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對抗氣候變化</dc:title>
  <dc:creator>Derrick NG</dc:creator>
  <cp:lastModifiedBy>LAM, Yuen-shan</cp:lastModifiedBy>
  <cp:revision>214</cp:revision>
  <dcterms:created xsi:type="dcterms:W3CDTF">2020-03-16T14:05:19Z</dcterms:created>
  <dcterms:modified xsi:type="dcterms:W3CDTF">2020-07-02T09:04:28Z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